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57" r:id="rId3"/>
    <p:sldId id="258" r:id="rId4"/>
    <p:sldId id="260" r:id="rId5"/>
    <p:sldId id="259" r:id="rId6"/>
    <p:sldId id="291"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1" r:id="rId24"/>
    <p:sldId id="282"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13" autoAdjust="0"/>
  </p:normalViewPr>
  <p:slideViewPr>
    <p:cSldViewPr>
      <p:cViewPr varScale="1">
        <p:scale>
          <a:sx n="58" d="100"/>
          <a:sy n="58" d="100"/>
        </p:scale>
        <p:origin x="-11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E9403-8419-4039-8A6F-FD5D23ABB631}" type="datetimeFigureOut">
              <a:rPr lang="en-US" smtClean="0"/>
              <a:t>10/4/2015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A8098-5792-4B0B-873B-577184F74D9C}" type="slidenum">
              <a:rPr lang="en-US" smtClean="0"/>
              <a:t>‹#›</a:t>
            </a:fld>
            <a:endParaRPr lang="en-US"/>
          </a:p>
        </p:txBody>
      </p:sp>
    </p:spTree>
    <p:extLst>
      <p:ext uri="{BB962C8B-B14F-4D97-AF65-F5344CB8AC3E}">
        <p14:creationId xmlns:p14="http://schemas.microsoft.com/office/powerpoint/2010/main" val="122597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dirty="0" smtClean="0"/>
              <a:t>This slide will show how</a:t>
            </a:r>
            <a:r>
              <a:rPr lang="en-US" baseline="0" dirty="0" smtClean="0"/>
              <a:t> active reading and writing foundation skills help you progress through the reading and writing progress.</a:t>
            </a:r>
          </a:p>
          <a:p>
            <a:pPr>
              <a:spcBef>
                <a:spcPts val="0"/>
              </a:spcBef>
              <a:buNone/>
            </a:pPr>
            <a:endParaRPr lang="en-US" baseline="0" dirty="0" smtClean="0"/>
          </a:p>
          <a:p>
            <a:pPr>
              <a:spcBef>
                <a:spcPts val="0"/>
              </a:spcBef>
              <a:buNone/>
            </a:pPr>
            <a:r>
              <a:rPr lang="en-US" baseline="0" dirty="0" smtClean="0"/>
              <a:t>(click) For example, you may start with a thinking chart such as the circle chart to activate prior knowledge on a given topic. (click)   Move to a close reading activity where you annotate a mentor text using active reading strategies. (click)</a:t>
            </a:r>
          </a:p>
          <a:p>
            <a:pPr>
              <a:spcBef>
                <a:spcPts val="0"/>
              </a:spcBef>
              <a:buNone/>
            </a:pPr>
            <a:r>
              <a:rPr lang="en-US" baseline="0" dirty="0" smtClean="0"/>
              <a:t>You may revisit and revise their circle charts, adding new information, deleting misunderstandings, and confirming prior understandings. (click)</a:t>
            </a:r>
          </a:p>
          <a:p>
            <a:pPr>
              <a:spcBef>
                <a:spcPts val="0"/>
              </a:spcBef>
              <a:buNone/>
            </a:pPr>
            <a:r>
              <a:rPr lang="en-US" baseline="0" dirty="0" smtClean="0"/>
              <a:t>You can then take your annotations and organize them into a note-taking format, another type of thinking chart such as 2 column notes.  By using these strategies, you are also strengthening your understanding of the writing process. (click)</a:t>
            </a:r>
          </a:p>
          <a:p>
            <a:pPr>
              <a:spcBef>
                <a:spcPts val="0"/>
              </a:spcBef>
              <a:buNone/>
            </a:pPr>
            <a:endParaRPr lang="en-US" baseline="0" dirty="0" smtClean="0"/>
          </a:p>
          <a:p>
            <a:pPr>
              <a:spcBef>
                <a:spcPts val="0"/>
              </a:spcBef>
              <a:buNone/>
            </a:pPr>
            <a:r>
              <a:rPr lang="en-US" baseline="0" dirty="0" smtClean="0"/>
              <a:t>In the past, where most you may have jumped straight from the reading to the writing, this process leads to developing a plan to help organize your writing. (click)</a:t>
            </a:r>
          </a:p>
          <a:p>
            <a:pPr>
              <a:spcBef>
                <a:spcPts val="0"/>
              </a:spcBef>
              <a:buNone/>
            </a:pPr>
            <a:endParaRPr lang="en-US" baseline="0" dirty="0" smtClean="0"/>
          </a:p>
        </p:txBody>
      </p:sp>
    </p:spTree>
    <p:extLst>
      <p:ext uri="{BB962C8B-B14F-4D97-AF65-F5344CB8AC3E}">
        <p14:creationId xmlns:p14="http://schemas.microsoft.com/office/powerpoint/2010/main" val="377000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baseline="0" dirty="0" smtClean="0"/>
              <a:t>This strategy serves as the starting place for </a:t>
            </a:r>
            <a:r>
              <a:rPr lang="en-US" baseline="0" dirty="0" smtClean="0"/>
              <a:t>you to </a:t>
            </a:r>
            <a:r>
              <a:rPr lang="en-US" baseline="0" dirty="0" smtClean="0"/>
              <a:t>use quotations as elaborations in </a:t>
            </a:r>
            <a:r>
              <a:rPr lang="en-US" baseline="0" dirty="0" smtClean="0"/>
              <a:t>your writing</a:t>
            </a:r>
            <a:r>
              <a:rPr lang="en-US" baseline="0" dirty="0" smtClean="0"/>
              <a:t>.  By quoting an expert and elaborating on that quotation in their own writing, </a:t>
            </a:r>
            <a:r>
              <a:rPr lang="en-US" baseline="0" dirty="0" smtClean="0"/>
              <a:t>you are </a:t>
            </a:r>
            <a:r>
              <a:rPr lang="en-US" baseline="0" dirty="0" smtClean="0"/>
              <a:t>demonstrating </a:t>
            </a:r>
            <a:r>
              <a:rPr lang="en-US" baseline="0" dirty="0" smtClean="0"/>
              <a:t>your ability </a:t>
            </a:r>
            <a:r>
              <a:rPr lang="en-US" baseline="0" dirty="0" smtClean="0"/>
              <a:t>to cite and elaborate on text evidence in </a:t>
            </a:r>
            <a:r>
              <a:rPr lang="en-US" baseline="0" dirty="0" smtClean="0"/>
              <a:t>your own </a:t>
            </a:r>
            <a:r>
              <a:rPr lang="en-US" baseline="0" dirty="0" smtClean="0"/>
              <a:t>writing which is addressing writing standards 1 and 2.</a:t>
            </a:r>
          </a:p>
          <a:p>
            <a:pPr>
              <a:spcBef>
                <a:spcPts val="0"/>
              </a:spcBef>
              <a:buNone/>
            </a:pPr>
            <a:endParaRPr lang="en-US" dirty="0" smtClean="0"/>
          </a:p>
          <a:p>
            <a:pPr>
              <a:spcBef>
                <a:spcPts val="0"/>
              </a:spcBef>
              <a:buNone/>
            </a:pPr>
            <a:r>
              <a:rPr lang="en-US" dirty="0" smtClean="0"/>
              <a:t>As you watch</a:t>
            </a:r>
            <a:r>
              <a:rPr lang="en-US" baseline="0" dirty="0" smtClean="0"/>
              <a:t> the </a:t>
            </a:r>
            <a:r>
              <a:rPr lang="en-US" dirty="0" smtClean="0"/>
              <a:t>Quotation</a:t>
            </a:r>
            <a:r>
              <a:rPr lang="en-US" baseline="0" dirty="0" smtClean="0"/>
              <a:t> Response Video, determine where the emphasis is placed when using this strategy.  Is the importance placed on the quotations students use or their responses to the quotations they selected?</a:t>
            </a:r>
          </a:p>
          <a:p>
            <a:pPr>
              <a:spcBef>
                <a:spcPts val="0"/>
              </a:spcBef>
              <a:buNone/>
            </a:pPr>
            <a:endParaRPr lang="en-US" baseline="0" dirty="0" smtClean="0"/>
          </a:p>
          <a:p>
            <a:pPr>
              <a:spcBef>
                <a:spcPts val="0"/>
              </a:spcBef>
              <a:buNone/>
            </a:pPr>
            <a:r>
              <a:rPr lang="en-US" baseline="0" dirty="0" smtClean="0"/>
              <a:t>(ADD BRENDA’s Video Here!)</a:t>
            </a:r>
            <a:endParaRPr dirty="0"/>
          </a:p>
        </p:txBody>
      </p:sp>
    </p:spTree>
    <p:extLst>
      <p:ext uri="{BB962C8B-B14F-4D97-AF65-F5344CB8AC3E}">
        <p14:creationId xmlns:p14="http://schemas.microsoft.com/office/powerpoint/2010/main" val="411343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marL="228600" lvl="0" indent="0" rtl="0">
              <a:spcBef>
                <a:spcPts val="0"/>
              </a:spcBef>
              <a:buNone/>
            </a:pPr>
            <a:r>
              <a:rPr lang="en" dirty="0" smtClean="0">
                <a:solidFill>
                  <a:srgbClr val="FF0000"/>
                </a:solidFill>
              </a:rPr>
              <a:t>Identifying</a:t>
            </a:r>
            <a:r>
              <a:rPr lang="en" baseline="0" dirty="0" smtClean="0">
                <a:solidFill>
                  <a:srgbClr val="FF0000"/>
                </a:solidFill>
              </a:rPr>
              <a:t> text features within a text is a great prereading strategy that allows </a:t>
            </a:r>
            <a:r>
              <a:rPr lang="en" baseline="0" dirty="0" smtClean="0">
                <a:solidFill>
                  <a:srgbClr val="FF0000"/>
                </a:solidFill>
              </a:rPr>
              <a:t>you to </a:t>
            </a:r>
            <a:r>
              <a:rPr lang="en" baseline="0" dirty="0" smtClean="0">
                <a:solidFill>
                  <a:srgbClr val="FF0000"/>
                </a:solidFill>
              </a:rPr>
              <a:t>gather information about what the text might be about before </a:t>
            </a:r>
            <a:r>
              <a:rPr lang="en" baseline="0" dirty="0" smtClean="0">
                <a:solidFill>
                  <a:srgbClr val="FF0000"/>
                </a:solidFill>
              </a:rPr>
              <a:t>you read.  Identifying the </a:t>
            </a:r>
            <a:r>
              <a:rPr lang="en" baseline="0" dirty="0" smtClean="0">
                <a:solidFill>
                  <a:srgbClr val="FF0000"/>
                </a:solidFill>
              </a:rPr>
              <a:t>purpose behind the feature, or why the author included the text feature in their text not only encourages higher level thinking processes, but helps </a:t>
            </a:r>
            <a:r>
              <a:rPr lang="en" baseline="0" dirty="0" smtClean="0">
                <a:solidFill>
                  <a:srgbClr val="FF0000"/>
                </a:solidFill>
              </a:rPr>
              <a:t>you to </a:t>
            </a:r>
            <a:r>
              <a:rPr lang="en" baseline="0" dirty="0" smtClean="0">
                <a:solidFill>
                  <a:srgbClr val="FF0000"/>
                </a:solidFill>
              </a:rPr>
              <a:t>include text features in </a:t>
            </a:r>
            <a:r>
              <a:rPr lang="en" baseline="0" dirty="0" smtClean="0">
                <a:solidFill>
                  <a:srgbClr val="FF0000"/>
                </a:solidFill>
              </a:rPr>
              <a:t>your own </a:t>
            </a:r>
            <a:r>
              <a:rPr lang="en" baseline="0" dirty="0" smtClean="0">
                <a:solidFill>
                  <a:srgbClr val="FF0000"/>
                </a:solidFill>
              </a:rPr>
              <a:t>writing, addressing writing standard 2. </a:t>
            </a:r>
          </a:p>
          <a:p>
            <a:pPr marL="228600" lvl="0" indent="0" rtl="0">
              <a:spcBef>
                <a:spcPts val="0"/>
              </a:spcBef>
              <a:buNone/>
            </a:pPr>
            <a:endParaRPr lang="en" baseline="0" dirty="0" smtClean="0">
              <a:solidFill>
                <a:srgbClr val="FF0000"/>
              </a:solidFill>
            </a:endParaRPr>
          </a:p>
          <a:p>
            <a:pPr marL="228600" lvl="0" indent="0" rtl="0">
              <a:spcBef>
                <a:spcPts val="0"/>
              </a:spcBef>
              <a:buNone/>
            </a:pPr>
            <a:r>
              <a:rPr lang="en" baseline="0" dirty="0" smtClean="0">
                <a:solidFill>
                  <a:srgbClr val="FF0000"/>
                </a:solidFill>
              </a:rPr>
              <a:t>What text features do you see present in this article?</a:t>
            </a:r>
          </a:p>
          <a:p>
            <a:pPr marL="228600" lvl="0" indent="0" rtl="0">
              <a:spcBef>
                <a:spcPts val="0"/>
              </a:spcBef>
              <a:buNone/>
            </a:pPr>
            <a:r>
              <a:rPr lang="en" baseline="0" dirty="0" smtClean="0">
                <a:solidFill>
                  <a:srgbClr val="FF0000"/>
                </a:solidFill>
              </a:rPr>
              <a:t>A photograph for example, CLICK, helps the reader to create a picture in their mind about what it is they are reading.  Pictures can emphasize key points while adding interest at the same time. CLICK</a:t>
            </a:r>
          </a:p>
          <a:p>
            <a:pPr marL="228600" lvl="0" indent="0" rtl="0">
              <a:spcBef>
                <a:spcPts val="0"/>
              </a:spcBef>
              <a:buNone/>
            </a:pPr>
            <a:r>
              <a:rPr lang="en" baseline="0" dirty="0" smtClean="0">
                <a:solidFill>
                  <a:srgbClr val="FF0000"/>
                </a:solidFill>
              </a:rPr>
              <a:t>Titles provide direction to the reader as to what the text will primarily be about.  Titles relate to the topic or main idea of the whole text.</a:t>
            </a:r>
          </a:p>
          <a:p>
            <a:pPr marL="228600" lvl="0" indent="0" rtl="0">
              <a:spcBef>
                <a:spcPts val="0"/>
              </a:spcBef>
              <a:buNone/>
            </a:pPr>
            <a:endParaRPr lang="en" baseline="0" dirty="0" smtClean="0">
              <a:solidFill>
                <a:srgbClr val="FF0000"/>
              </a:solidFill>
            </a:endParaRPr>
          </a:p>
          <a:p>
            <a:pPr>
              <a:spcBef>
                <a:spcPts val="0"/>
              </a:spcBef>
              <a:buNone/>
            </a:pPr>
            <a:endParaRPr dirty="0"/>
          </a:p>
        </p:txBody>
      </p:sp>
    </p:spTree>
    <p:extLst>
      <p:ext uri="{BB962C8B-B14F-4D97-AF65-F5344CB8AC3E}">
        <p14:creationId xmlns:p14="http://schemas.microsoft.com/office/powerpoint/2010/main" val="38330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marL="228600" lvl="0" indent="0">
              <a:spcBef>
                <a:spcPts val="0"/>
              </a:spcBef>
              <a:buNone/>
            </a:pPr>
            <a:r>
              <a:rPr lang="en" dirty="0" smtClean="0"/>
              <a:t>Elaborations</a:t>
            </a:r>
            <a:r>
              <a:rPr lang="en" baseline="0" dirty="0" smtClean="0"/>
              <a:t> make up the meat of the writing.  When </a:t>
            </a:r>
            <a:r>
              <a:rPr lang="en" baseline="0" dirty="0" smtClean="0"/>
              <a:t>you can identify </a:t>
            </a:r>
            <a:r>
              <a:rPr lang="en" baseline="0" dirty="0" smtClean="0"/>
              <a:t>the details in the text, both significant and supporting, </a:t>
            </a:r>
            <a:r>
              <a:rPr lang="en" baseline="0" dirty="0" smtClean="0"/>
              <a:t>you </a:t>
            </a:r>
            <a:r>
              <a:rPr lang="en" baseline="0" dirty="0" smtClean="0"/>
              <a:t>are identifying elaborations.  This particular foundation skill is not focusing on whether or not </a:t>
            </a:r>
            <a:r>
              <a:rPr lang="en" baseline="0" dirty="0" smtClean="0"/>
              <a:t>you can </a:t>
            </a:r>
            <a:r>
              <a:rPr lang="en" baseline="0" dirty="0" smtClean="0"/>
              <a:t>identify elaborations, but rather that </a:t>
            </a:r>
            <a:r>
              <a:rPr lang="en" baseline="0" dirty="0" smtClean="0"/>
              <a:t>you can </a:t>
            </a:r>
            <a:r>
              <a:rPr lang="en" baseline="0" dirty="0" smtClean="0"/>
              <a:t>name the elaborations </a:t>
            </a:r>
            <a:r>
              <a:rPr lang="en" baseline="0" dirty="0" smtClean="0"/>
              <a:t>you identified</a:t>
            </a:r>
            <a:r>
              <a:rPr lang="en" baseline="0" dirty="0" smtClean="0"/>
              <a:t>.  By naming specific types of elaborations in a text, </a:t>
            </a:r>
            <a:r>
              <a:rPr lang="en" baseline="0" dirty="0" smtClean="0"/>
              <a:t>you show you understand </a:t>
            </a:r>
            <a:r>
              <a:rPr lang="en" baseline="0" dirty="0" smtClean="0"/>
              <a:t>the purpose of the elaboration itself.  Understanding the purpose of the types of elaborations is necessary when </a:t>
            </a:r>
            <a:r>
              <a:rPr lang="en" baseline="0" dirty="0" smtClean="0"/>
              <a:t>you need </a:t>
            </a:r>
            <a:r>
              <a:rPr lang="en" baseline="0" dirty="0" smtClean="0"/>
              <a:t>to incorporate elaborations into </a:t>
            </a:r>
            <a:r>
              <a:rPr lang="en" baseline="0" dirty="0" smtClean="0"/>
              <a:t>your own </a:t>
            </a:r>
            <a:r>
              <a:rPr lang="en" baseline="0" dirty="0" smtClean="0"/>
              <a:t>writing, addressing writing standards 1,2, and 3. CLICK</a:t>
            </a:r>
          </a:p>
          <a:p>
            <a:pPr marL="228600" lvl="0" indent="0">
              <a:spcBef>
                <a:spcPts val="0"/>
              </a:spcBef>
              <a:buNone/>
            </a:pPr>
            <a:endParaRPr lang="en" baseline="0" dirty="0" smtClean="0"/>
          </a:p>
          <a:p>
            <a:pPr marL="228600" lvl="0" indent="0">
              <a:spcBef>
                <a:spcPts val="0"/>
              </a:spcBef>
              <a:buNone/>
            </a:pPr>
            <a:r>
              <a:rPr lang="en" baseline="0" dirty="0" smtClean="0"/>
              <a:t>F</a:t>
            </a:r>
            <a:r>
              <a:rPr lang="en-US" baseline="0" dirty="0" smtClean="0"/>
              <a:t>o</a:t>
            </a:r>
            <a:r>
              <a:rPr lang="en" baseline="0" dirty="0" smtClean="0"/>
              <a:t>r example, we identified the significant details, “the egg is the about the size of a jellybean, the nest is the size of a walnut, a baby hummingbird is the size of a bee” when we practiced the foundation skill, circle one, underline a few.  These elaborations are Compare elaborations. CLICK CLICK CLICK CLICK</a:t>
            </a:r>
          </a:p>
          <a:p>
            <a:pPr marL="228600" lvl="0" indent="0">
              <a:spcBef>
                <a:spcPts val="0"/>
              </a:spcBef>
              <a:buNone/>
            </a:pPr>
            <a:endParaRPr lang="en" baseline="0" dirty="0" smtClean="0"/>
          </a:p>
          <a:p>
            <a:pPr marL="228600" lvl="0" indent="0">
              <a:spcBef>
                <a:spcPts val="0"/>
              </a:spcBef>
              <a:buNone/>
            </a:pPr>
            <a:r>
              <a:rPr lang="en" baseline="0" dirty="0" smtClean="0"/>
              <a:t>The supporting detail, “it weighs so little it can stand on a blade of grass and the grass hardly bends” can be considered an Explain elaboration CLICK, further explaining the weight of the bird, thereby making that significant detail clear. CLICK CLICK CLICK</a:t>
            </a:r>
          </a:p>
          <a:p>
            <a:pPr marL="228600" lvl="0" indent="0">
              <a:spcBef>
                <a:spcPts val="0"/>
              </a:spcBef>
              <a:buNone/>
            </a:pPr>
            <a:endParaRPr lang="en" baseline="0" dirty="0" smtClean="0"/>
          </a:p>
          <a:p>
            <a:pPr marL="228600" lvl="0" indent="0">
              <a:spcBef>
                <a:spcPts val="0"/>
              </a:spcBef>
              <a:buNone/>
            </a:pPr>
            <a:r>
              <a:rPr lang="en" baseline="0" dirty="0" smtClean="0"/>
              <a:t>What could you call the significant and supporting details, “you can hear them. They make a humming sound”? CLICK Maybe you said Exact Information, as this elaboration provides facts for what sound the birds’ wings make.  It is important to emphasize that naming the type of elaborations isn’t necessarily a “one right answer only” strategy, but more of a “best fit” strategy.  The emphasis should be placed on the critical thinking through processes students utilize when determining which type of elaboration best fits the elaboration as it is being used in the text. CLICK CLICK CLICK</a:t>
            </a:r>
          </a:p>
          <a:p>
            <a:pPr marL="228600" lvl="0" indent="0">
              <a:spcBef>
                <a:spcPts val="0"/>
              </a:spcBef>
              <a:buNone/>
            </a:pPr>
            <a:r>
              <a:rPr lang="en" baseline="0" dirty="0" smtClean="0"/>
              <a:t> </a:t>
            </a:r>
          </a:p>
          <a:p>
            <a:pPr marL="228600" lvl="0" indent="0">
              <a:spcBef>
                <a:spcPts val="0"/>
              </a:spcBef>
              <a:buNone/>
            </a:pPr>
            <a:r>
              <a:rPr lang="en" baseline="0" dirty="0" smtClean="0"/>
              <a:t>Which type of elaboration best fits the fact that the birds dart at speeds greater than 50 miles per hour? CLICK  The best fit here would be Exact Information. CLICK CLICK CLICK</a:t>
            </a:r>
          </a:p>
          <a:p>
            <a:pPr marL="228600" lvl="0" indent="0">
              <a:spcBef>
                <a:spcPts val="0"/>
              </a:spcBef>
              <a:buNone/>
            </a:pPr>
            <a:r>
              <a:rPr lang="en" baseline="0" dirty="0" smtClean="0"/>
              <a:t> </a:t>
            </a:r>
          </a:p>
          <a:p>
            <a:pPr marL="228600" lvl="0" indent="0">
              <a:spcBef>
                <a:spcPts val="0"/>
              </a:spcBef>
              <a:buNone/>
            </a:pPr>
            <a:r>
              <a:rPr lang="en" baseline="0" dirty="0" smtClean="0"/>
              <a:t>How would you label the elaboration “it will fly at its enemies like a bullet, using its sharp bill as a weapon.” CLICK</a:t>
            </a:r>
          </a:p>
          <a:p>
            <a:pPr marL="228600" lvl="0" indent="0">
              <a:spcBef>
                <a:spcPts val="0"/>
              </a:spcBef>
              <a:buNone/>
            </a:pPr>
            <a:endParaRPr lang="en" baseline="0" dirty="0" smtClean="0"/>
          </a:p>
          <a:p>
            <a:pPr marL="228600" lvl="0" indent="0">
              <a:spcBef>
                <a:spcPts val="0"/>
              </a:spcBef>
              <a:buNone/>
            </a:pPr>
            <a:r>
              <a:rPr lang="en" baseline="0" dirty="0" smtClean="0"/>
              <a:t>This is a great use of similes in writing, a form of figurative langauge that helps to create an effective illustration in the reader’s mind. CLICK CLICK CLICK</a:t>
            </a:r>
          </a:p>
          <a:p>
            <a:pPr marL="228600" lvl="0" indent="0">
              <a:spcBef>
                <a:spcPts val="0"/>
              </a:spcBef>
              <a:buNone/>
            </a:pPr>
            <a:endParaRPr lang="en" baseline="0" dirty="0" smtClean="0"/>
          </a:p>
          <a:p>
            <a:pPr marL="228600" lvl="0" indent="0">
              <a:spcBef>
                <a:spcPts val="0"/>
              </a:spcBef>
              <a:buNone/>
            </a:pPr>
            <a:r>
              <a:rPr lang="en" baseline="0" dirty="0" smtClean="0"/>
              <a:t>What type of elaboration is “no bird can fly like a little rocket of the airways, the hummingbird.” CLICK</a:t>
            </a:r>
          </a:p>
          <a:p>
            <a:pPr marL="228600" lvl="0" indent="0">
              <a:spcBef>
                <a:spcPts val="0"/>
              </a:spcBef>
              <a:buNone/>
            </a:pPr>
            <a:endParaRPr lang="en" baseline="0" dirty="0" smtClean="0"/>
          </a:p>
          <a:p>
            <a:pPr marL="228600" lvl="0" indent="0">
              <a:spcBef>
                <a:spcPts val="0"/>
              </a:spcBef>
              <a:buNone/>
            </a:pPr>
            <a:r>
              <a:rPr lang="en" baseline="0" dirty="0" smtClean="0"/>
              <a:t>This elaboration is an appositive, two nouns side by side, each giving more information about the other. CLICK CLICK</a:t>
            </a:r>
          </a:p>
        </p:txBody>
      </p:sp>
    </p:spTree>
    <p:extLst>
      <p:ext uri="{BB962C8B-B14F-4D97-AF65-F5344CB8AC3E}">
        <p14:creationId xmlns:p14="http://schemas.microsoft.com/office/powerpoint/2010/main" val="118382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dirty="0" smtClean="0"/>
              <a:t>When</a:t>
            </a:r>
            <a:r>
              <a:rPr lang="en-US" baseline="0" dirty="0" smtClean="0"/>
              <a:t> transferring annotations from the text to 2 column notes, key ideas are recorded in the left column. CLICK </a:t>
            </a:r>
            <a:r>
              <a:rPr lang="en-US" baseline="0" dirty="0" err="1" smtClean="0"/>
              <a:t>CLICK</a:t>
            </a:r>
            <a:r>
              <a:rPr lang="en-US" baseline="0" dirty="0" smtClean="0"/>
              <a:t> Elaborations are recorded on the right.  Significant details, remember these are the details that directly support the key idea in the chunk, are recorded as dashes.  Supporting details, the details that give more information on the significant details, are recorded as dots. CLICK </a:t>
            </a:r>
            <a:r>
              <a:rPr lang="en-US" baseline="0" dirty="0" err="1" smtClean="0"/>
              <a:t>CLICK</a:t>
            </a:r>
            <a:r>
              <a:rPr lang="en-US" baseline="0" dirty="0" smtClean="0"/>
              <a:t> </a:t>
            </a:r>
            <a:r>
              <a:rPr lang="en-US" baseline="0" dirty="0" err="1" smtClean="0"/>
              <a:t>CLICK</a:t>
            </a:r>
            <a:endParaRPr lang="en-US" baseline="0" dirty="0" smtClean="0"/>
          </a:p>
        </p:txBody>
      </p:sp>
    </p:spTree>
    <p:extLst>
      <p:ext uri="{BB962C8B-B14F-4D97-AF65-F5344CB8AC3E}">
        <p14:creationId xmlns:p14="http://schemas.microsoft.com/office/powerpoint/2010/main" val="2096518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dirty="0" smtClean="0"/>
              <a:t>The process for transferring</a:t>
            </a:r>
            <a:r>
              <a:rPr lang="en-US" baseline="0" dirty="0" smtClean="0"/>
              <a:t> annotations in a text over to the informal outline mirrors the same process as transferring annotations over to 2 column notes.  Rather than recording the key ideas and elaborations into different columns, however, annotations are transferred over and written right down the left side of the page.  Key ideas are placed alongside the margin. CLICK </a:t>
            </a:r>
            <a:r>
              <a:rPr lang="en-US" baseline="0" dirty="0" err="1" smtClean="0"/>
              <a:t>CLICK</a:t>
            </a:r>
            <a:r>
              <a:rPr lang="en-US" baseline="0" dirty="0" smtClean="0"/>
              <a:t> Significant details are recorded as dashes and are underneath the key ideas and are indented.  Supporting details are recorded as dots and are below the significant details, and indented in as well. CLICK </a:t>
            </a:r>
            <a:r>
              <a:rPr lang="en-US" baseline="0" dirty="0" err="1" smtClean="0"/>
              <a:t>CLICK</a:t>
            </a:r>
            <a:r>
              <a:rPr lang="en-US" baseline="0" dirty="0" smtClean="0"/>
              <a:t> </a:t>
            </a:r>
            <a:r>
              <a:rPr lang="en-US" baseline="0" dirty="0" err="1" smtClean="0"/>
              <a:t>CLICK</a:t>
            </a:r>
            <a:endParaRPr lang="en-US" baseline="0" dirty="0" smtClean="0"/>
          </a:p>
        </p:txBody>
      </p:sp>
    </p:spTree>
    <p:extLst>
      <p:ext uri="{BB962C8B-B14F-4D97-AF65-F5344CB8AC3E}">
        <p14:creationId xmlns:p14="http://schemas.microsoft.com/office/powerpoint/2010/main" val="63415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marL="228600" lvl="0" indent="0" rtl="0">
              <a:spcBef>
                <a:spcPts val="0"/>
              </a:spcBef>
              <a:buNone/>
            </a:pPr>
            <a:r>
              <a:rPr lang="en-US" dirty="0" smtClean="0"/>
              <a:t>T</a:t>
            </a:r>
            <a:r>
              <a:rPr lang="en" dirty="0" smtClean="0"/>
              <a:t>he</a:t>
            </a:r>
            <a:r>
              <a:rPr lang="en" baseline="0" dirty="0" smtClean="0"/>
              <a:t> broad range of diverse vocabulary words can be classified on a tiered basis.  </a:t>
            </a:r>
            <a:r>
              <a:rPr lang="en" baseline="0" dirty="0" smtClean="0"/>
              <a:t>Your writing </a:t>
            </a:r>
            <a:r>
              <a:rPr lang="en" baseline="0" dirty="0" smtClean="0"/>
              <a:t>needs to reflect a 50/50 combination of academic and domain specific or tier 2 and tier 3 vocabulary words, addressing langauge standard 6. </a:t>
            </a:r>
          </a:p>
          <a:p>
            <a:pPr marL="228600" lvl="0" indent="0" rtl="0">
              <a:spcBef>
                <a:spcPts val="0"/>
              </a:spcBef>
              <a:buNone/>
            </a:pPr>
            <a:r>
              <a:rPr lang="en" baseline="0" dirty="0" smtClean="0"/>
              <a:t>Tier 1 vocabulary words are the most basic of vocabulary words and are the most commonly used.  CLICK These words include low level words such as tool, food, and book. CLICK</a:t>
            </a:r>
          </a:p>
          <a:p>
            <a:pPr marL="228600" lvl="0" indent="0" rtl="0">
              <a:spcBef>
                <a:spcPts val="0"/>
              </a:spcBef>
              <a:buNone/>
            </a:pPr>
            <a:endParaRPr lang="en" baseline="0" dirty="0" smtClean="0"/>
          </a:p>
          <a:p>
            <a:pPr marL="228600" lvl="0" indent="0" rtl="0">
              <a:spcBef>
                <a:spcPts val="0"/>
              </a:spcBef>
              <a:buNone/>
            </a:pPr>
            <a:r>
              <a:rPr lang="en" baseline="0" dirty="0" smtClean="0"/>
              <a:t>Tier 2 vocabulary words are academic vocabulary words.  These words are less common than the tier 1 words, and have multiple meanings.  These words can be seen in multiple content areas with a variation of meaning in each area.  In other words, the meaning of the word is dependent on the use of the word.  CLICK  A tier 1 vocabulary word such as tool, however, when increasing the tier level can become utensil, food becomes meal, and book becomes novel.  CLICK</a:t>
            </a:r>
          </a:p>
          <a:p>
            <a:pPr marL="228600" lvl="0" indent="0" rtl="0">
              <a:spcBef>
                <a:spcPts val="0"/>
              </a:spcBef>
              <a:buNone/>
            </a:pPr>
            <a:r>
              <a:rPr lang="en" baseline="0" dirty="0" smtClean="0"/>
              <a:t>Tier 3 words are the least common vocabulary words.  These words are domain specific, meaning they have only 1 meaning and are used in only one domain.  CLICK For instance, when increasing the teir level from tier 2 to tier 3, utensil becomes apparatus, meal becomes cuisine, and novel becomes prose. The importance in determining the tier level of the vocabulary word in question should be placed on the thought processes </a:t>
            </a:r>
            <a:r>
              <a:rPr lang="en" baseline="0" dirty="0" smtClean="0"/>
              <a:t>you go </a:t>
            </a:r>
            <a:r>
              <a:rPr lang="en" baseline="0" dirty="0" smtClean="0"/>
              <a:t>through, rather than on one right answer.  Determining whether a word is academic or domain specific should lead to a discussion about the use of the word, and emphasis should be placed on the discussion itself rather than on one right answer.  CLICK</a:t>
            </a:r>
            <a:endParaRPr lang="en" dirty="0" smtClean="0"/>
          </a:p>
        </p:txBody>
      </p:sp>
    </p:spTree>
    <p:extLst>
      <p:ext uri="{BB962C8B-B14F-4D97-AF65-F5344CB8AC3E}">
        <p14:creationId xmlns:p14="http://schemas.microsoft.com/office/powerpoint/2010/main" val="403977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 dirty="0" smtClean="0"/>
              <a:t>When looking at</a:t>
            </a:r>
            <a:r>
              <a:rPr lang="en" baseline="0" dirty="0" smtClean="0"/>
              <a:t> the word bank on the left, some words may stand out to you that have multiple meanings. The words that appear in multiple domains and have more than one meaning are tier 2 vocabulary words.  CLICK These are words such as height, meter, length and foot.  Can you see any other tier 2 vocabulary words? CLICK Did you identify age time temperature cup yard and ruler as tier 2 words?  </a:t>
            </a:r>
          </a:p>
          <a:p>
            <a:pPr>
              <a:spcBef>
                <a:spcPts val="0"/>
              </a:spcBef>
              <a:buNone/>
            </a:pPr>
            <a:endParaRPr lang="en" baseline="0" dirty="0" smtClean="0"/>
          </a:p>
          <a:p>
            <a:pPr>
              <a:spcBef>
                <a:spcPts val="0"/>
              </a:spcBef>
              <a:buNone/>
            </a:pPr>
            <a:r>
              <a:rPr lang="en" baseline="0" dirty="0" smtClean="0"/>
              <a:t>What are some of the tier 3 words you identiftied? CLICK These words are width, tape measure, circumference, quart, kilogram, and thermometer</a:t>
            </a:r>
            <a:r>
              <a:rPr lang="en" baseline="0" dirty="0" smtClean="0"/>
              <a:t>.</a:t>
            </a:r>
            <a:endParaRPr lang="en" baseline="0" dirty="0" smtClean="0"/>
          </a:p>
        </p:txBody>
      </p:sp>
    </p:spTree>
    <p:extLst>
      <p:ext uri="{BB962C8B-B14F-4D97-AF65-F5344CB8AC3E}">
        <p14:creationId xmlns:p14="http://schemas.microsoft.com/office/powerpoint/2010/main" val="396430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rtl="0">
              <a:spcBef>
                <a:spcPts val="0"/>
              </a:spcBef>
              <a:buNone/>
            </a:pPr>
            <a:r>
              <a:rPr lang="en" dirty="0" smtClean="0"/>
              <a:t>Sentence</a:t>
            </a:r>
            <a:r>
              <a:rPr lang="en" baseline="0" dirty="0" smtClean="0"/>
              <a:t> </a:t>
            </a:r>
            <a:r>
              <a:rPr lang="en" baseline="0" dirty="0" smtClean="0"/>
              <a:t>Mastery speaks specifically to language standard 1, where </a:t>
            </a:r>
            <a:r>
              <a:rPr lang="en" baseline="0" dirty="0" smtClean="0"/>
              <a:t>you should </a:t>
            </a:r>
            <a:r>
              <a:rPr lang="en" baseline="0" dirty="0" smtClean="0"/>
              <a:t>choose among compound, complex, and compound-complex sentences in their writing.  </a:t>
            </a:r>
            <a:r>
              <a:rPr lang="en" dirty="0" smtClean="0"/>
              <a:t>Because there are so</a:t>
            </a:r>
            <a:r>
              <a:rPr lang="en" baseline="0" dirty="0" smtClean="0"/>
              <a:t> many different sentence types for </a:t>
            </a:r>
            <a:r>
              <a:rPr lang="en" baseline="0" dirty="0" smtClean="0"/>
              <a:t>you to </a:t>
            </a:r>
            <a:r>
              <a:rPr lang="en" baseline="0" dirty="0" smtClean="0"/>
              <a:t>master in order to utilize in </a:t>
            </a:r>
            <a:r>
              <a:rPr lang="en" baseline="0" dirty="0" smtClean="0"/>
              <a:t>your writing</a:t>
            </a:r>
            <a:r>
              <a:rPr lang="en" baseline="0" dirty="0" smtClean="0"/>
              <a:t>, Sentence Mastery is a gradual exposure to the different sentence types and a gradual release of ownership once sentences have been mastered. T</a:t>
            </a:r>
            <a:r>
              <a:rPr lang="en-US" baseline="0" dirty="0" smtClean="0"/>
              <a:t>h</a:t>
            </a:r>
            <a:r>
              <a:rPr lang="en" baseline="0" dirty="0" smtClean="0"/>
              <a:t>is chart illustrates at what point in </a:t>
            </a:r>
            <a:r>
              <a:rPr lang="en" baseline="0" dirty="0" smtClean="0"/>
              <a:t>your educational </a:t>
            </a:r>
            <a:r>
              <a:rPr lang="en" baseline="0" dirty="0" smtClean="0"/>
              <a:t>career </a:t>
            </a:r>
            <a:r>
              <a:rPr lang="en" baseline="0" dirty="0" smtClean="0"/>
              <a:t>you are </a:t>
            </a:r>
            <a:r>
              <a:rPr lang="en" baseline="0" dirty="0" smtClean="0"/>
              <a:t>exposed to each sentence type, and the gradual release of ownership is illustrated as the grade levels increase.  The sentences listed in this chart would enrich </a:t>
            </a:r>
            <a:r>
              <a:rPr lang="en" baseline="0" dirty="0" smtClean="0"/>
              <a:t>your writing </a:t>
            </a:r>
            <a:r>
              <a:rPr lang="en" baseline="0" dirty="0" smtClean="0"/>
              <a:t>when used as topic, thesis, body, or conclusion sentences.  </a:t>
            </a:r>
            <a:endParaRPr lang="en" dirty="0" smtClean="0"/>
          </a:p>
        </p:txBody>
      </p:sp>
    </p:spTree>
    <p:extLst>
      <p:ext uri="{BB962C8B-B14F-4D97-AF65-F5344CB8AC3E}">
        <p14:creationId xmlns:p14="http://schemas.microsoft.com/office/powerpoint/2010/main" val="733207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322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Including a variety of different types of sentences is a way for </a:t>
            </a:r>
            <a:r>
              <a:rPr lang="en-US" baseline="0" dirty="0" smtClean="0"/>
              <a:t>you to </a:t>
            </a:r>
            <a:r>
              <a:rPr lang="en-US" baseline="0" dirty="0" smtClean="0"/>
              <a:t>enrich </a:t>
            </a:r>
            <a:r>
              <a:rPr lang="en-US" baseline="0" dirty="0" smtClean="0"/>
              <a:t>your </a:t>
            </a:r>
            <a:r>
              <a:rPr lang="en-US" baseline="0" dirty="0" smtClean="0"/>
              <a:t>writing</a:t>
            </a:r>
            <a:r>
              <a:rPr lang="en-US" baseline="0" dirty="0" smtClean="0"/>
              <a:t>.</a:t>
            </a:r>
            <a:endParaRPr lang="en-US" dirty="0" smtClean="0"/>
          </a:p>
        </p:txBody>
      </p:sp>
    </p:spTree>
    <p:extLst>
      <p:ext uri="{BB962C8B-B14F-4D97-AF65-F5344CB8AC3E}">
        <p14:creationId xmlns:p14="http://schemas.microsoft.com/office/powerpoint/2010/main" val="203206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dirty="0" smtClean="0"/>
              <a:t>Response starters</a:t>
            </a:r>
            <a:r>
              <a:rPr lang="en-US" baseline="0" dirty="0" smtClean="0"/>
              <a:t> structure your thoughts using key ideas and phrases to have a conversation with the author and think deeply about the text. </a:t>
            </a:r>
          </a:p>
          <a:p>
            <a:pPr>
              <a:spcBef>
                <a:spcPts val="0"/>
              </a:spcBef>
              <a:buNone/>
            </a:pPr>
            <a:endParaRPr dirty="0"/>
          </a:p>
        </p:txBody>
      </p:sp>
    </p:spTree>
    <p:extLst>
      <p:ext uri="{BB962C8B-B14F-4D97-AF65-F5344CB8AC3E}">
        <p14:creationId xmlns:p14="http://schemas.microsoft.com/office/powerpoint/2010/main" val="954203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concept of thinking charts is a critical</a:t>
            </a:r>
            <a:r>
              <a:rPr lang="en-US" baseline="0" dirty="0" smtClean="0"/>
              <a:t> foundational skill that not only organizes </a:t>
            </a:r>
            <a:r>
              <a:rPr lang="en-US" baseline="0" dirty="0" smtClean="0"/>
              <a:t>your </a:t>
            </a:r>
            <a:r>
              <a:rPr lang="en-US" baseline="0" dirty="0" smtClean="0"/>
              <a:t>thinking about a particular topic but hones critical thinking thought processes by attaching specific skills to various charts.  Thinking charts also reinforce </a:t>
            </a:r>
            <a:r>
              <a:rPr lang="en-US" baseline="0" dirty="0" smtClean="0"/>
              <a:t>your </a:t>
            </a:r>
            <a:r>
              <a:rPr lang="en-US" baseline="0" dirty="0" smtClean="0"/>
              <a:t>metacognitive skill of thinking about </a:t>
            </a:r>
            <a:r>
              <a:rPr lang="en-US" baseline="0" dirty="0" smtClean="0"/>
              <a:t>your thinking </a:t>
            </a:r>
            <a:r>
              <a:rPr lang="en-US" baseline="0" dirty="0" smtClean="0"/>
              <a:t>by requiring </a:t>
            </a:r>
            <a:r>
              <a:rPr lang="en-US" baseline="0" dirty="0" smtClean="0"/>
              <a:t>you to </a:t>
            </a:r>
            <a:r>
              <a:rPr lang="en-US" baseline="0" dirty="0" smtClean="0"/>
              <a:t>give thought to how </a:t>
            </a:r>
            <a:r>
              <a:rPr lang="en-US" baseline="0" dirty="0" smtClean="0"/>
              <a:t>you know </a:t>
            </a:r>
            <a:r>
              <a:rPr lang="en-US" baseline="0" dirty="0" smtClean="0"/>
              <a:t>what </a:t>
            </a:r>
            <a:r>
              <a:rPr lang="en-US" baseline="0" dirty="0" smtClean="0"/>
              <a:t>you </a:t>
            </a:r>
            <a:r>
              <a:rPr lang="en-US" baseline="0" dirty="0" smtClean="0"/>
              <a:t>know about a topic.</a:t>
            </a:r>
            <a:endParaRPr lang="en-US" dirty="0" smtClean="0"/>
          </a:p>
          <a:p>
            <a:endParaRPr lang="en-US" dirty="0" smtClean="0"/>
          </a:p>
          <a:p>
            <a:r>
              <a:rPr lang="en-US" dirty="0" smtClean="0"/>
              <a:t>This thinking chart is an example of a brace chart, a great tool to analyze</a:t>
            </a:r>
            <a:r>
              <a:rPr lang="en-US" baseline="0" dirty="0" smtClean="0"/>
              <a:t> whole to part relationships.</a:t>
            </a:r>
            <a:endParaRPr lang="en-US" dirty="0"/>
          </a:p>
        </p:txBody>
      </p:sp>
    </p:spTree>
    <p:extLst>
      <p:ext uri="{BB962C8B-B14F-4D97-AF65-F5344CB8AC3E}">
        <p14:creationId xmlns:p14="http://schemas.microsoft.com/office/powerpoint/2010/main" val="1630961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dirty="0" smtClean="0"/>
              <a:t>you </a:t>
            </a:r>
            <a:r>
              <a:rPr lang="en-US" baseline="0" dirty="0" smtClean="0"/>
              <a:t>are </a:t>
            </a:r>
            <a:r>
              <a:rPr lang="en-US" baseline="0" dirty="0" smtClean="0"/>
              <a:t>consistently attaching a specific skill to each chart </a:t>
            </a:r>
            <a:r>
              <a:rPr lang="en-US" baseline="0" dirty="0" smtClean="0"/>
              <a:t>you </a:t>
            </a:r>
            <a:r>
              <a:rPr lang="en-US" baseline="0" dirty="0" smtClean="0"/>
              <a:t>use, </a:t>
            </a:r>
            <a:r>
              <a:rPr lang="en-US" baseline="0" dirty="0" smtClean="0"/>
              <a:t>you will </a:t>
            </a:r>
            <a:r>
              <a:rPr lang="en-US" baseline="0" dirty="0" smtClean="0"/>
              <a:t>begin to take ownership of the thinking charts.  The goal is to have </a:t>
            </a:r>
            <a:r>
              <a:rPr lang="en-US" baseline="0" dirty="0" smtClean="0"/>
              <a:t>you first </a:t>
            </a:r>
            <a:r>
              <a:rPr lang="en-US" baseline="0" dirty="0" smtClean="0"/>
              <a:t>be able to identify the critical thinking skill involved in their task, and know which thinking chart will help </a:t>
            </a:r>
            <a:r>
              <a:rPr lang="en-US" baseline="0" dirty="0" smtClean="0"/>
              <a:t>you organize your </a:t>
            </a:r>
            <a:r>
              <a:rPr lang="en-US" baseline="0" dirty="0" smtClean="0"/>
              <a:t>thoughts.  </a:t>
            </a:r>
          </a:p>
          <a:p>
            <a:r>
              <a:rPr lang="en-US" baseline="0" dirty="0" smtClean="0"/>
              <a:t>CLICK When thinking charts are owned by the </a:t>
            </a:r>
            <a:r>
              <a:rPr lang="en-US" baseline="0" dirty="0" smtClean="0"/>
              <a:t>you, </a:t>
            </a:r>
            <a:r>
              <a:rPr lang="en-US" baseline="0" dirty="0" smtClean="0"/>
              <a:t>teachers no longer have to ask </a:t>
            </a:r>
            <a:r>
              <a:rPr lang="en-US" baseline="0" dirty="0" smtClean="0"/>
              <a:t>you </a:t>
            </a:r>
            <a:r>
              <a:rPr lang="en-US" baseline="0" dirty="0" smtClean="0"/>
              <a:t>to use a particular chart, or even guide </a:t>
            </a:r>
            <a:r>
              <a:rPr lang="en-US" baseline="0" dirty="0" smtClean="0"/>
              <a:t>you in </a:t>
            </a:r>
            <a:r>
              <a:rPr lang="en-US" baseline="0" dirty="0" smtClean="0"/>
              <a:t>creating the chart itself.  </a:t>
            </a:r>
            <a:r>
              <a:rPr lang="en-US" baseline="0" dirty="0" smtClean="0"/>
              <a:t>You will </a:t>
            </a:r>
            <a:r>
              <a:rPr lang="en-US" baseline="0" dirty="0" smtClean="0"/>
              <a:t>begin to independently create and use thinking charts for </a:t>
            </a:r>
            <a:r>
              <a:rPr lang="en-US" baseline="0" dirty="0" smtClean="0"/>
              <a:t>your particular </a:t>
            </a:r>
            <a:r>
              <a:rPr lang="en-US" baseline="0" dirty="0" smtClean="0"/>
              <a:t>purpose.</a:t>
            </a:r>
            <a:endParaRPr lang="en-US" dirty="0"/>
          </a:p>
        </p:txBody>
      </p:sp>
    </p:spTree>
    <p:extLst>
      <p:ext uri="{BB962C8B-B14F-4D97-AF65-F5344CB8AC3E}">
        <p14:creationId xmlns:p14="http://schemas.microsoft.com/office/powerpoint/2010/main" val="1009408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circle chart is a good alternative to the strategy of KWL. Regardless of the type of writing, circle charts can be used to generate ideas about any topic. </a:t>
            </a:r>
            <a:endParaRPr lang="en-US" dirty="0"/>
          </a:p>
        </p:txBody>
      </p:sp>
    </p:spTree>
    <p:extLst>
      <p:ext uri="{BB962C8B-B14F-4D97-AF65-F5344CB8AC3E}">
        <p14:creationId xmlns:p14="http://schemas.microsoft.com/office/powerpoint/2010/main" val="245252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dirty="0" smtClean="0"/>
              <a:t>It</a:t>
            </a:r>
            <a:r>
              <a:rPr lang="en-US" baseline="0" dirty="0" smtClean="0"/>
              <a:t> is important to note that color coding is used to identify all of the pieces of a correctly written text.  However, </a:t>
            </a:r>
            <a:r>
              <a:rPr lang="en-US" baseline="0" dirty="0" smtClean="0"/>
              <a:t>you need </a:t>
            </a:r>
            <a:r>
              <a:rPr lang="en-US" baseline="0" dirty="0" smtClean="0"/>
              <a:t>to understand not all text follows a pattern and critical thinking is necessary when analyzing a text. </a:t>
            </a:r>
            <a:endParaRPr dirty="0"/>
          </a:p>
        </p:txBody>
      </p:sp>
    </p:spTree>
    <p:extLst>
      <p:ext uri="{BB962C8B-B14F-4D97-AF65-F5344CB8AC3E}">
        <p14:creationId xmlns:p14="http://schemas.microsoft.com/office/powerpoint/2010/main" val="49386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310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marL="228600" lvl="0" indent="0" rtl="0">
              <a:spcBef>
                <a:spcPts val="0"/>
              </a:spcBef>
              <a:buFontTx/>
              <a:buNone/>
            </a:pPr>
            <a:r>
              <a:rPr lang="en" dirty="0" smtClean="0"/>
              <a:t>After</a:t>
            </a:r>
            <a:r>
              <a:rPr lang="en" baseline="0" dirty="0" smtClean="0"/>
              <a:t> completing a cold read of the text, reread using the response starter strategy.  Use a variety of starters to respond to the text. CLICK</a:t>
            </a:r>
          </a:p>
          <a:p>
            <a:pPr marL="228600" lvl="0" indent="0" rtl="0">
              <a:spcBef>
                <a:spcPts val="0"/>
              </a:spcBef>
              <a:buFontTx/>
              <a:buNone/>
            </a:pPr>
            <a:r>
              <a:rPr lang="en" baseline="0" dirty="0" smtClean="0"/>
              <a:t>The number of responses could be determined by text complexity and purpose for reading. CLICK</a:t>
            </a:r>
          </a:p>
          <a:p>
            <a:pPr marL="228600" lvl="0" indent="0" rtl="0">
              <a:spcBef>
                <a:spcPts val="0"/>
              </a:spcBef>
              <a:buFontTx/>
              <a:buNone/>
            </a:pPr>
            <a:endParaRPr lang="en" dirty="0"/>
          </a:p>
        </p:txBody>
      </p:sp>
    </p:spTree>
    <p:extLst>
      <p:ext uri="{BB962C8B-B14F-4D97-AF65-F5344CB8AC3E}">
        <p14:creationId xmlns:p14="http://schemas.microsoft.com/office/powerpoint/2010/main" val="342388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9829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rtl="0">
              <a:spcBef>
                <a:spcPts val="0"/>
              </a:spcBef>
              <a:buNone/>
            </a:pPr>
            <a:r>
              <a:rPr lang="en" dirty="0" smtClean="0"/>
              <a:t>To </a:t>
            </a:r>
            <a:r>
              <a:rPr lang="en" dirty="0" smtClean="0"/>
              <a:t>impletement this strategy, </a:t>
            </a:r>
            <a:r>
              <a:rPr lang="en" dirty="0" smtClean="0"/>
              <a:t>you first </a:t>
            </a:r>
            <a:r>
              <a:rPr lang="en" dirty="0" smtClean="0"/>
              <a:t>should utilize the</a:t>
            </a:r>
            <a:r>
              <a:rPr lang="en" baseline="0" dirty="0" smtClean="0"/>
              <a:t> prereading strategy of chunking the text into smaller sections.  A good place to start is to chunk a text by paragraphs and number the paragraphs in the text.  When reading the chunks, </a:t>
            </a:r>
            <a:r>
              <a:rPr lang="en" baseline="0" dirty="0" smtClean="0"/>
              <a:t>you should </a:t>
            </a:r>
            <a:r>
              <a:rPr lang="en" baseline="0" dirty="0" smtClean="0"/>
              <a:t>rename each chunk created. </a:t>
            </a:r>
            <a:r>
              <a:rPr lang="en" dirty="0" smtClean="0"/>
              <a:t>Renaming</a:t>
            </a:r>
            <a:r>
              <a:rPr lang="en" baseline="0" dirty="0" smtClean="0"/>
              <a:t> reinforces comprehension(summary/or main idea).   When </a:t>
            </a:r>
            <a:r>
              <a:rPr lang="en" baseline="0" dirty="0" smtClean="0"/>
              <a:t>you can </a:t>
            </a:r>
            <a:r>
              <a:rPr lang="en" baseline="0" dirty="0" smtClean="0"/>
              <a:t>rename, </a:t>
            </a:r>
            <a:r>
              <a:rPr lang="en" baseline="0" dirty="0" smtClean="0"/>
              <a:t>you know </a:t>
            </a:r>
            <a:r>
              <a:rPr lang="en" baseline="0" dirty="0" smtClean="0"/>
              <a:t>it. Please note, that emphasis should not be placed on one right answer, but on the process of critically thinking about the text. Within each chunk, we identify the key idea about what the author is talking about.  This key idea is circled.  Each chunk should only have one key idea.  The significant details for each key idea are then underlined in the text.  CLICK  Be sure that only significant details, or details that directly support the key idea are circled.  </a:t>
            </a:r>
            <a:r>
              <a:rPr lang="en" baseline="0" dirty="0" smtClean="0"/>
              <a:t>You will </a:t>
            </a:r>
            <a:r>
              <a:rPr lang="en" baseline="0" dirty="0" smtClean="0"/>
              <a:t>be tempted to underline supporting details, or details that directly support the significant details, but this strategy is called underline a FEW, not a lot.  Be sure </a:t>
            </a:r>
            <a:r>
              <a:rPr lang="en" baseline="0" dirty="0" smtClean="0"/>
              <a:t>you are </a:t>
            </a:r>
            <a:r>
              <a:rPr lang="en" baseline="0" dirty="0" smtClean="0"/>
              <a:t>thinking critically about the details </a:t>
            </a:r>
            <a:r>
              <a:rPr lang="en" baseline="0" dirty="0" smtClean="0"/>
              <a:t>you underline and that you </a:t>
            </a:r>
            <a:r>
              <a:rPr lang="en" baseline="0" dirty="0" smtClean="0"/>
              <a:t>are limiting </a:t>
            </a:r>
            <a:r>
              <a:rPr lang="en" baseline="0" dirty="0" smtClean="0"/>
              <a:t>yourself to </a:t>
            </a:r>
            <a:r>
              <a:rPr lang="en" baseline="0" dirty="0" smtClean="0"/>
              <a:t>3-4 details.  </a:t>
            </a:r>
          </a:p>
          <a:p>
            <a:pPr rtl="0">
              <a:spcBef>
                <a:spcPts val="0"/>
              </a:spcBef>
              <a:buNone/>
            </a:pPr>
            <a:endParaRPr lang="en" baseline="0" dirty="0" smtClean="0"/>
          </a:p>
          <a:p>
            <a:pPr rtl="0">
              <a:spcBef>
                <a:spcPts val="0"/>
              </a:spcBef>
              <a:buNone/>
            </a:pPr>
            <a:r>
              <a:rPr lang="en" baseline="0" dirty="0" smtClean="0"/>
              <a:t>Continue to rename the chunks of this article, identify the key ideas in each chunk, and no more than 3-4 significant details for each chunk. CLICK</a:t>
            </a:r>
            <a:endParaRPr lang="en" dirty="0"/>
          </a:p>
        </p:txBody>
      </p:sp>
    </p:spTree>
    <p:extLst>
      <p:ext uri="{BB962C8B-B14F-4D97-AF65-F5344CB8AC3E}">
        <p14:creationId xmlns:p14="http://schemas.microsoft.com/office/powerpoint/2010/main" val="208636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dirty="0" smtClean="0"/>
              <a:t> The</a:t>
            </a:r>
            <a:r>
              <a:rPr lang="en-US" baseline="0" dirty="0" smtClean="0"/>
              <a:t> purpose for highlighting a text using the color coding strategy, is not used to identify main idea or differentiate between significant and supporting ideas. The difference between these color coded text examples can be found in the next step:</a:t>
            </a:r>
          </a:p>
          <a:p>
            <a:pPr>
              <a:spcBef>
                <a:spcPts val="0"/>
              </a:spcBef>
              <a:buNone/>
            </a:pPr>
            <a:r>
              <a:rPr lang="en-US" baseline="0" dirty="0" smtClean="0"/>
              <a:t>When revisiting a text for information, you would have to  reread the text on the left.  Where as on the right, you only have to review the information.</a:t>
            </a:r>
            <a:endParaRPr dirty="0"/>
          </a:p>
        </p:txBody>
      </p:sp>
    </p:spTree>
    <p:extLst>
      <p:ext uri="{BB962C8B-B14F-4D97-AF65-F5344CB8AC3E}">
        <p14:creationId xmlns:p14="http://schemas.microsoft.com/office/powerpoint/2010/main" val="77425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95010" y="4387136"/>
            <a:ext cx="5560059" cy="4156234"/>
          </a:xfrm>
          <a:prstGeom prst="rect">
            <a:avLst/>
          </a:prstGeom>
        </p:spPr>
        <p:txBody>
          <a:bodyPr lIns="91425" tIns="91425" rIns="91425" bIns="91425" anchor="t" anchorCtr="0">
            <a:noAutofit/>
          </a:bodyPr>
          <a:lstStyle/>
          <a:p>
            <a:pPr>
              <a:spcBef>
                <a:spcPts val="0"/>
              </a:spcBef>
              <a:buNone/>
            </a:pPr>
            <a:r>
              <a:rPr lang="en-US" dirty="0" smtClean="0"/>
              <a:t>When</a:t>
            </a:r>
            <a:r>
              <a:rPr lang="en-US" baseline="0" dirty="0" smtClean="0"/>
              <a:t> using this strategy, </a:t>
            </a:r>
            <a:r>
              <a:rPr lang="en-US" baseline="0" dirty="0" smtClean="0"/>
              <a:t>you should </a:t>
            </a:r>
            <a:r>
              <a:rPr lang="en-US" baseline="0" dirty="0" smtClean="0"/>
              <a:t>select quotations from the text that generate some response in </a:t>
            </a:r>
            <a:r>
              <a:rPr lang="en-US" baseline="0" dirty="0" smtClean="0"/>
              <a:t>your mind </a:t>
            </a:r>
            <a:r>
              <a:rPr lang="en-US" baseline="0" dirty="0" smtClean="0"/>
              <a:t>as </a:t>
            </a:r>
            <a:r>
              <a:rPr lang="en-US" baseline="0" dirty="0" smtClean="0"/>
              <a:t>you read</a:t>
            </a:r>
            <a:r>
              <a:rPr lang="en-US" baseline="0" dirty="0" smtClean="0"/>
              <a:t>.  </a:t>
            </a:r>
            <a:endParaRPr dirty="0"/>
          </a:p>
        </p:txBody>
      </p:sp>
    </p:spTree>
    <p:extLst>
      <p:ext uri="{BB962C8B-B14F-4D97-AF65-F5344CB8AC3E}">
        <p14:creationId xmlns:p14="http://schemas.microsoft.com/office/powerpoint/2010/main" val="52227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07C367F-23BD-4EF5-9F4A-2295B1A3D92C}" type="datetimeFigureOut">
              <a:rPr lang="en-US" smtClean="0"/>
              <a:t>10/4/2015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A5BA780-5735-4D0C-A907-72D606C2310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7C367F-23BD-4EF5-9F4A-2295B1A3D92C}"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A780-5735-4D0C-A907-72D606C231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7C367F-23BD-4EF5-9F4A-2295B1A3D92C}"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A780-5735-4D0C-A907-72D606C2310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1"/>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4"/>
            <a:ext cx="5486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2743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07C367F-23BD-4EF5-9F4A-2295B1A3D92C}" type="datetimeFigureOut">
              <a:rPr lang="en-US" smtClean="0"/>
              <a:t>10/4/2015</a:t>
            </a:fld>
            <a:endParaRPr lang="en-US"/>
          </a:p>
        </p:txBody>
      </p:sp>
      <p:sp>
        <p:nvSpPr>
          <p:cNvPr id="9" name="Slide Number Placeholder 8"/>
          <p:cNvSpPr>
            <a:spLocks noGrp="1"/>
          </p:cNvSpPr>
          <p:nvPr>
            <p:ph type="sldNum" sz="quarter" idx="15"/>
          </p:nvPr>
        </p:nvSpPr>
        <p:spPr/>
        <p:txBody>
          <a:bodyPr rtlCol="0"/>
          <a:lstStyle/>
          <a:p>
            <a:fld id="{EA5BA780-5735-4D0C-A907-72D606C2310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07C367F-23BD-4EF5-9F4A-2295B1A3D92C}" type="datetimeFigureOut">
              <a:rPr lang="en-US" smtClean="0"/>
              <a:t>10/4/2015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A5BA780-5735-4D0C-A907-72D606C231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7C367F-23BD-4EF5-9F4A-2295B1A3D92C}"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A780-5735-4D0C-A907-72D606C2310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07C367F-23BD-4EF5-9F4A-2295B1A3D92C}" type="datetimeFigureOut">
              <a:rPr lang="en-US" smtClean="0"/>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BA780-5735-4D0C-A907-72D606C2310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07C367F-23BD-4EF5-9F4A-2295B1A3D92C}" type="datetimeFigureOut">
              <a:rPr lang="en-US" smtClean="0"/>
              <a:t>10/4/2015</a:t>
            </a:fld>
            <a:endParaRPr lang="en-US"/>
          </a:p>
        </p:txBody>
      </p:sp>
      <p:sp>
        <p:nvSpPr>
          <p:cNvPr id="7" name="Slide Number Placeholder 6"/>
          <p:cNvSpPr>
            <a:spLocks noGrp="1"/>
          </p:cNvSpPr>
          <p:nvPr>
            <p:ph type="sldNum" sz="quarter" idx="11"/>
          </p:nvPr>
        </p:nvSpPr>
        <p:spPr/>
        <p:txBody>
          <a:bodyPr rtlCol="0"/>
          <a:lstStyle/>
          <a:p>
            <a:fld id="{EA5BA780-5735-4D0C-A907-72D606C2310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C367F-23BD-4EF5-9F4A-2295B1A3D92C}" type="datetimeFigureOut">
              <a:rPr lang="en-US" smtClean="0"/>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BA780-5735-4D0C-A907-72D606C231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07C367F-23BD-4EF5-9F4A-2295B1A3D92C}" type="datetimeFigureOut">
              <a:rPr lang="en-US" smtClean="0"/>
              <a:t>10/4/2015</a:t>
            </a:fld>
            <a:endParaRPr lang="en-US"/>
          </a:p>
        </p:txBody>
      </p:sp>
      <p:sp>
        <p:nvSpPr>
          <p:cNvPr id="22" name="Slide Number Placeholder 21"/>
          <p:cNvSpPr>
            <a:spLocks noGrp="1"/>
          </p:cNvSpPr>
          <p:nvPr>
            <p:ph type="sldNum" sz="quarter" idx="15"/>
          </p:nvPr>
        </p:nvSpPr>
        <p:spPr/>
        <p:txBody>
          <a:bodyPr rtlCol="0"/>
          <a:lstStyle/>
          <a:p>
            <a:fld id="{EA5BA780-5735-4D0C-A907-72D606C2310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07C367F-23BD-4EF5-9F4A-2295B1A3D92C}" type="datetimeFigureOut">
              <a:rPr lang="en-US" smtClean="0"/>
              <a:t>10/4/2015</a:t>
            </a:fld>
            <a:endParaRPr lang="en-US"/>
          </a:p>
        </p:txBody>
      </p:sp>
      <p:sp>
        <p:nvSpPr>
          <p:cNvPr id="18" name="Slide Number Placeholder 17"/>
          <p:cNvSpPr>
            <a:spLocks noGrp="1"/>
          </p:cNvSpPr>
          <p:nvPr>
            <p:ph type="sldNum" sz="quarter" idx="11"/>
          </p:nvPr>
        </p:nvSpPr>
        <p:spPr/>
        <p:txBody>
          <a:bodyPr rtlCol="0"/>
          <a:lstStyle/>
          <a:p>
            <a:fld id="{EA5BA780-5735-4D0C-A907-72D606C2310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07C367F-23BD-4EF5-9F4A-2295B1A3D92C}" type="datetimeFigureOut">
              <a:rPr lang="en-US" smtClean="0"/>
              <a:t>10/4/2015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A5BA780-5735-4D0C-A907-72D606C231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Foundation skills</a:t>
            </a:r>
            <a:endParaRPr lang="en-US" dirty="0"/>
          </a:p>
        </p:txBody>
      </p:sp>
      <p:sp>
        <p:nvSpPr>
          <p:cNvPr id="3" name="Subtitle 2"/>
          <p:cNvSpPr>
            <a:spLocks noGrp="1"/>
          </p:cNvSpPr>
          <p:nvPr>
            <p:ph type="subTitle" idx="1"/>
          </p:nvPr>
        </p:nvSpPr>
        <p:spPr/>
        <p:txBody>
          <a:bodyPr/>
          <a:lstStyle/>
          <a:p>
            <a:r>
              <a:rPr lang="en-US" dirty="0" smtClean="0"/>
              <a:t>for Active Reading and Writing</a:t>
            </a:r>
            <a:endParaRPr lang="en-US" dirty="0"/>
          </a:p>
        </p:txBody>
      </p:sp>
    </p:spTree>
    <p:extLst>
      <p:ext uri="{BB962C8B-B14F-4D97-AF65-F5344CB8AC3E}">
        <p14:creationId xmlns:p14="http://schemas.microsoft.com/office/powerpoint/2010/main" val="11935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1" y="698732"/>
            <a:ext cx="4589999" cy="948000"/>
          </a:xfrm>
          <a:prstGeom prst="rect">
            <a:avLst/>
          </a:prstGeom>
        </p:spPr>
        <p:txBody>
          <a:bodyPr vert="horz" lIns="121900" tIns="121900" rIns="121900" bIns="121900" rtlCol="0" anchor="b" anchorCtr="0">
            <a:noAutofit/>
          </a:bodyPr>
          <a:lstStyle/>
          <a:p>
            <a:r>
              <a:rPr lang="en"/>
              <a:t>Color Coding</a:t>
            </a:r>
          </a:p>
        </p:txBody>
      </p:sp>
      <p:sp>
        <p:nvSpPr>
          <p:cNvPr id="137" name="Shape 137"/>
          <p:cNvSpPr txBox="1">
            <a:spLocks noGrp="1"/>
          </p:cNvSpPr>
          <p:nvPr>
            <p:ph type="body" idx="1"/>
          </p:nvPr>
        </p:nvSpPr>
        <p:spPr>
          <a:xfrm>
            <a:off x="228600" y="1752600"/>
            <a:ext cx="4979100" cy="4815233"/>
          </a:xfrm>
          <a:prstGeom prst="rect">
            <a:avLst/>
          </a:prstGeom>
          <a:ln>
            <a:noFill/>
          </a:ln>
        </p:spPr>
        <p:txBody>
          <a:bodyPr vert="horz" lIns="121900" tIns="121900" rIns="121900" bIns="121900" rtlCol="0" anchor="t" anchorCtr="0">
            <a:noAutofit/>
          </a:bodyPr>
          <a:lstStyle/>
          <a:p>
            <a:pPr>
              <a:buNone/>
            </a:pPr>
            <a:endParaRPr sz="2000" dirty="0"/>
          </a:p>
          <a:p>
            <a:pPr>
              <a:buNone/>
            </a:pPr>
            <a:r>
              <a:rPr lang="en" sz="4000" dirty="0">
                <a:effectLst>
                  <a:glow rad="101600">
                    <a:srgbClr val="00B050">
                      <a:alpha val="60000"/>
                    </a:srgbClr>
                  </a:glow>
                </a:effectLst>
              </a:rPr>
              <a:t>Topic/Introduction</a:t>
            </a:r>
          </a:p>
          <a:p>
            <a:pPr>
              <a:buNone/>
            </a:pPr>
            <a:r>
              <a:rPr lang="en" sz="4000" dirty="0">
                <a:effectLst>
                  <a:glow rad="228600">
                    <a:schemeClr val="accent4">
                      <a:satMod val="175000"/>
                      <a:alpha val="40000"/>
                    </a:schemeClr>
                  </a:glow>
                </a:effectLst>
              </a:rPr>
              <a:t>Key Ideas</a:t>
            </a:r>
          </a:p>
          <a:p>
            <a:pPr>
              <a:buNone/>
            </a:pPr>
            <a:r>
              <a:rPr lang="en" sz="4000" dirty="0">
                <a:effectLst>
                  <a:glow rad="228600">
                    <a:schemeClr val="accent3">
                      <a:satMod val="175000"/>
                      <a:alpha val="40000"/>
                    </a:schemeClr>
                  </a:glow>
                </a:effectLst>
              </a:rPr>
              <a:t>Elaborations</a:t>
            </a:r>
          </a:p>
          <a:p>
            <a:pPr>
              <a:buNone/>
            </a:pPr>
            <a:r>
              <a:rPr lang="en" sz="4000" dirty="0">
                <a:effectLst>
                  <a:glow rad="101600">
                    <a:srgbClr val="00B050">
                      <a:alpha val="60000"/>
                    </a:srgbClr>
                  </a:glow>
                </a:effectLst>
              </a:rPr>
              <a:t>Conclusion</a:t>
            </a:r>
          </a:p>
        </p:txBody>
      </p:sp>
      <p:pic>
        <p:nvPicPr>
          <p:cNvPr id="138" name="Shape 138"/>
          <p:cNvPicPr preferRelativeResize="0"/>
          <p:nvPr/>
        </p:nvPicPr>
        <p:blipFill>
          <a:blip r:embed="rId3">
            <a:alphaModFix/>
          </a:blip>
          <a:stretch>
            <a:fillRect/>
          </a:stretch>
        </p:blipFill>
        <p:spPr>
          <a:xfrm>
            <a:off x="4927842" y="1"/>
            <a:ext cx="4216160" cy="6858000"/>
          </a:xfrm>
          <a:prstGeom prst="rect">
            <a:avLst/>
          </a:prstGeom>
          <a:noFill/>
          <a:ln>
            <a:noFill/>
          </a:ln>
        </p:spPr>
      </p:pic>
    </p:spTree>
    <p:extLst>
      <p:ext uri="{BB962C8B-B14F-4D97-AF65-F5344CB8AC3E}">
        <p14:creationId xmlns:p14="http://schemas.microsoft.com/office/powerpoint/2010/main" val="408098704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rot="-13">
            <a:off x="533390" y="143029"/>
            <a:ext cx="7315197" cy="6638757"/>
          </a:xfrm>
          <a:prstGeom prst="rect">
            <a:avLst/>
          </a:prstGeom>
          <a:noFill/>
          <a:ln w="19050" cap="flat" cmpd="sng">
            <a:solidFill>
              <a:srgbClr val="000000"/>
            </a:solidFill>
            <a:prstDash val="solid"/>
            <a:round/>
            <a:headEnd type="none" w="med" len="med"/>
            <a:tailEnd type="none" w="med" len="med"/>
          </a:ln>
        </p:spPr>
      </p:pic>
    </p:spTree>
    <p:extLst>
      <p:ext uri="{BB962C8B-B14F-4D97-AF65-F5344CB8AC3E}">
        <p14:creationId xmlns:p14="http://schemas.microsoft.com/office/powerpoint/2010/main" val="252320951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4979805" y="-101600"/>
            <a:ext cx="4106764" cy="6858000"/>
          </a:xfrm>
          <a:prstGeom prst="rect">
            <a:avLst/>
          </a:prstGeom>
          <a:noFill/>
          <a:ln>
            <a:noFill/>
          </a:ln>
        </p:spPr>
      </p:pic>
      <p:pic>
        <p:nvPicPr>
          <p:cNvPr id="110" name="Shape 110"/>
          <p:cNvPicPr preferRelativeResize="0"/>
          <p:nvPr/>
        </p:nvPicPr>
        <p:blipFill>
          <a:blip r:embed="rId4">
            <a:alphaModFix/>
          </a:blip>
          <a:stretch>
            <a:fillRect/>
          </a:stretch>
        </p:blipFill>
        <p:spPr>
          <a:xfrm rot="-337414">
            <a:off x="1062827" y="218734"/>
            <a:ext cx="2498049" cy="6420532"/>
          </a:xfrm>
          <a:prstGeom prst="rect">
            <a:avLst/>
          </a:prstGeom>
          <a:noFill/>
          <a:ln>
            <a:noFill/>
          </a:ln>
        </p:spPr>
      </p:pic>
      <p:pic>
        <p:nvPicPr>
          <p:cNvPr id="111" name="Shape 111"/>
          <p:cNvPicPr preferRelativeResize="0"/>
          <p:nvPr/>
        </p:nvPicPr>
        <p:blipFill>
          <a:blip r:embed="rId5">
            <a:alphaModFix/>
          </a:blip>
          <a:stretch>
            <a:fillRect/>
          </a:stretch>
        </p:blipFill>
        <p:spPr>
          <a:xfrm>
            <a:off x="5049537" y="-101600"/>
            <a:ext cx="4069224" cy="6858000"/>
          </a:xfrm>
          <a:prstGeom prst="rect">
            <a:avLst/>
          </a:prstGeom>
          <a:noFill/>
          <a:ln>
            <a:noFill/>
          </a:ln>
        </p:spPr>
      </p:pic>
      <p:pic>
        <p:nvPicPr>
          <p:cNvPr id="112" name="Shape 112"/>
          <p:cNvPicPr preferRelativeResize="0"/>
          <p:nvPr/>
        </p:nvPicPr>
        <p:blipFill>
          <a:blip r:embed="rId6">
            <a:alphaModFix/>
          </a:blip>
          <a:stretch>
            <a:fillRect/>
          </a:stretch>
        </p:blipFill>
        <p:spPr>
          <a:xfrm>
            <a:off x="5049540" y="-413"/>
            <a:ext cx="4069225" cy="6858820"/>
          </a:xfrm>
          <a:prstGeom prst="rect">
            <a:avLst/>
          </a:prstGeom>
          <a:noFill/>
          <a:ln>
            <a:noFill/>
          </a:ln>
        </p:spPr>
      </p:pic>
    </p:spTree>
    <p:extLst>
      <p:ext uri="{BB962C8B-B14F-4D97-AF65-F5344CB8AC3E}">
        <p14:creationId xmlns:p14="http://schemas.microsoft.com/office/powerpoint/2010/main" val="2236741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2"/>
                                        </p:tgtEl>
                                      </p:cBhvr>
                                    </p:animEffect>
                                    <p:set>
                                      <p:cBhvr>
                                        <p:cTn id="7" dur="1" fill="hold">
                                          <p:stCondLst>
                                            <p:cond delay="1000"/>
                                          </p:stCondLst>
                                        </p:cTn>
                                        <p:tgtEl>
                                          <p:spTgt spid="1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1"/>
                                        </p:tgtEl>
                                      </p:cBhvr>
                                    </p:animEffect>
                                    <p:set>
                                      <p:cBhvr>
                                        <p:cTn id="12" dur="1" fill="hold">
                                          <p:stCondLst>
                                            <p:cond delay="100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200"/>
          </a:xfrm>
          <a:prstGeom prst="rect">
            <a:avLst/>
          </a:prstGeom>
        </p:spPr>
        <p:txBody>
          <a:bodyPr vert="horz" lIns="121900" tIns="121900" rIns="121900" bIns="121900" rtlCol="0" anchor="b" anchorCtr="0">
            <a:noAutofit/>
          </a:bodyPr>
          <a:lstStyle/>
          <a:p>
            <a:r>
              <a:rPr lang="en" dirty="0" smtClean="0"/>
              <a:t>Student Sample:</a:t>
            </a:r>
            <a:endParaRPr lang="en"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997"/>
          <a:stretch/>
        </p:blipFill>
        <p:spPr>
          <a:xfrm rot="538928">
            <a:off x="4353327" y="422819"/>
            <a:ext cx="3609886" cy="5904399"/>
          </a:xfrm>
          <a:prstGeom prst="rect">
            <a:avLst/>
          </a:prstGeom>
        </p:spPr>
      </p:pic>
      <p:pic>
        <p:nvPicPr>
          <p:cNvPr id="5" name="Shape 170"/>
          <p:cNvPicPr preferRelativeResize="0"/>
          <p:nvPr/>
        </p:nvPicPr>
        <p:blipFill>
          <a:blip r:embed="rId4">
            <a:alphaModFix/>
          </a:blip>
          <a:stretch>
            <a:fillRect/>
          </a:stretch>
        </p:blipFill>
        <p:spPr>
          <a:xfrm>
            <a:off x="651207" y="1560851"/>
            <a:ext cx="3158793" cy="3392149"/>
          </a:xfrm>
          <a:prstGeom prst="rect">
            <a:avLst/>
          </a:prstGeom>
          <a:noFill/>
          <a:ln>
            <a:noFill/>
          </a:ln>
        </p:spPr>
      </p:pic>
    </p:spTree>
    <p:extLst>
      <p:ext uri="{BB962C8B-B14F-4D97-AF65-F5344CB8AC3E}">
        <p14:creationId xmlns:p14="http://schemas.microsoft.com/office/powerpoint/2010/main" val="173748177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4880203" y="0"/>
            <a:ext cx="4263795" cy="6858000"/>
          </a:xfrm>
          <a:prstGeom prst="rect">
            <a:avLst/>
          </a:prstGeom>
          <a:noFill/>
          <a:ln>
            <a:noFill/>
          </a:ln>
        </p:spPr>
      </p:pic>
      <p:pic>
        <p:nvPicPr>
          <p:cNvPr id="198" name="Shape 198"/>
          <p:cNvPicPr preferRelativeResize="0"/>
          <p:nvPr/>
        </p:nvPicPr>
        <p:blipFill>
          <a:blip r:embed="rId4">
            <a:alphaModFix/>
          </a:blip>
          <a:stretch>
            <a:fillRect/>
          </a:stretch>
        </p:blipFill>
        <p:spPr>
          <a:xfrm>
            <a:off x="4337093" y="4"/>
            <a:ext cx="4806918" cy="6857999"/>
          </a:xfrm>
          <a:prstGeom prst="rect">
            <a:avLst/>
          </a:prstGeom>
          <a:noFill/>
          <a:ln>
            <a:noFill/>
          </a:ln>
        </p:spPr>
      </p:pic>
      <p:sp>
        <p:nvSpPr>
          <p:cNvPr id="199" name="Shape 199"/>
          <p:cNvSpPr txBox="1">
            <a:spLocks noGrp="1"/>
          </p:cNvSpPr>
          <p:nvPr>
            <p:ph type="title"/>
          </p:nvPr>
        </p:nvSpPr>
        <p:spPr>
          <a:xfrm>
            <a:off x="468976" y="331600"/>
            <a:ext cx="3710999" cy="1828400"/>
          </a:xfrm>
          <a:prstGeom prst="rect">
            <a:avLst/>
          </a:prstGeom>
        </p:spPr>
        <p:txBody>
          <a:bodyPr vert="horz" lIns="121900" tIns="121900" rIns="121900" bIns="121900" rtlCol="0" anchor="b" anchorCtr="0">
            <a:noAutofit/>
          </a:bodyPr>
          <a:lstStyle/>
          <a:p>
            <a:r>
              <a:rPr lang="en"/>
              <a:t>Circle One, Underline a Few</a:t>
            </a:r>
          </a:p>
        </p:txBody>
      </p:sp>
      <p:pic>
        <p:nvPicPr>
          <p:cNvPr id="200" name="Shape 200"/>
          <p:cNvPicPr preferRelativeResize="0"/>
          <p:nvPr/>
        </p:nvPicPr>
        <p:blipFill>
          <a:blip r:embed="rId5">
            <a:alphaModFix/>
          </a:blip>
          <a:stretch>
            <a:fillRect/>
          </a:stretch>
        </p:blipFill>
        <p:spPr>
          <a:xfrm>
            <a:off x="4084200" y="2"/>
            <a:ext cx="5059800" cy="6857999"/>
          </a:xfrm>
          <a:prstGeom prst="rect">
            <a:avLst/>
          </a:prstGeom>
          <a:noFill/>
          <a:ln>
            <a:noFill/>
          </a:ln>
        </p:spPr>
      </p:pic>
    </p:spTree>
    <p:extLst>
      <p:ext uri="{BB962C8B-B14F-4D97-AF65-F5344CB8AC3E}">
        <p14:creationId xmlns:p14="http://schemas.microsoft.com/office/powerpoint/2010/main" val="332721382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00"/>
                                  </p:stCondLst>
                                  <p:childTnLst>
                                    <p:animEffect transition="out" filter="fade">
                                      <p:cBhvr>
                                        <p:cTn id="6" dur="1099"/>
                                        <p:tgtEl>
                                          <p:spTgt spid="200"/>
                                        </p:tgtEl>
                                      </p:cBhvr>
                                    </p:animEffect>
                                    <p:set>
                                      <p:cBhvr>
                                        <p:cTn id="7" dur="1" fill="hold">
                                          <p:stCondLst>
                                            <p:cond delay="1099"/>
                                          </p:stCondLst>
                                        </p:cTn>
                                        <p:tgtEl>
                                          <p:spTgt spid="20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98"/>
                                        </p:tgtEl>
                                      </p:cBhvr>
                                    </p:animEffect>
                                    <p:set>
                                      <p:cBhvr>
                                        <p:cTn id="12" dur="1" fill="hold">
                                          <p:stCondLst>
                                            <p:cond delay="1000"/>
                                          </p:stCondLst>
                                        </p:cTn>
                                        <p:tgtEl>
                                          <p:spTgt spid="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76200" y="152401"/>
            <a:ext cx="4152900" cy="6464301"/>
          </a:xfrm>
          <a:prstGeom prst="rect">
            <a:avLst/>
          </a:prstGeom>
          <a:noFill/>
          <a:ln>
            <a:noFill/>
          </a:ln>
        </p:spPr>
      </p:pic>
      <p:pic>
        <p:nvPicPr>
          <p:cNvPr id="1028" name="Picture 4" descr="https://lh5.googleusercontent.com/gptPE8fqWiuLdWs3aeUrgBfgpeegVv438cKGzvKJ9kzADYfpd8ZR5k60i7WVGFmPZXjTOVzTHXsyW5GZWfWvvyukhJa5uoYsLM3SVkWIa1EOjy1iQaRKJSVf-LIw8HtBOQ=s1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1" y="393700"/>
            <a:ext cx="4280443" cy="62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6333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4420" y="228600"/>
            <a:ext cx="8229600" cy="808237"/>
          </a:xfrm>
          <a:prstGeom prst="rect">
            <a:avLst/>
          </a:prstGeom>
        </p:spPr>
        <p:txBody>
          <a:bodyPr vert="horz" lIns="121900" tIns="121900" rIns="121900" bIns="121900" rtlCol="0" anchor="b" anchorCtr="0">
            <a:noAutofit/>
          </a:bodyPr>
          <a:lstStyle/>
          <a:p>
            <a:r>
              <a:rPr lang="en" dirty="0"/>
              <a:t>Quotation Response</a:t>
            </a:r>
          </a:p>
        </p:txBody>
      </p:sp>
      <p:pic>
        <p:nvPicPr>
          <p:cNvPr id="219" name="Shape 219"/>
          <p:cNvPicPr preferRelativeResize="0"/>
          <p:nvPr/>
        </p:nvPicPr>
        <p:blipFill>
          <a:blip r:embed="rId3">
            <a:alphaModFix/>
          </a:blip>
          <a:stretch>
            <a:fillRect/>
          </a:stretch>
        </p:blipFill>
        <p:spPr>
          <a:xfrm>
            <a:off x="292649" y="1272268"/>
            <a:ext cx="3610425" cy="5403565"/>
          </a:xfrm>
          <a:prstGeom prst="rect">
            <a:avLst/>
          </a:prstGeom>
          <a:noFill/>
          <a:ln>
            <a:noFill/>
          </a:ln>
        </p:spPr>
      </p:pic>
    </p:spTree>
    <p:extLst>
      <p:ext uri="{BB962C8B-B14F-4D97-AF65-F5344CB8AC3E}">
        <p14:creationId xmlns:p14="http://schemas.microsoft.com/office/powerpoint/2010/main" val="4156659376"/>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4637"/>
            <a:ext cx="8229600" cy="1143200"/>
          </a:xfrm>
          <a:prstGeom prst="rect">
            <a:avLst/>
          </a:prstGeom>
        </p:spPr>
        <p:txBody>
          <a:bodyPr vert="horz" lIns="121900" tIns="121900" rIns="121900" bIns="121900" rtlCol="0" anchor="b" anchorCtr="0">
            <a:noAutofit/>
          </a:bodyPr>
          <a:lstStyle/>
          <a:p>
            <a:r>
              <a:rPr lang="en"/>
              <a:t>Quotation Response</a:t>
            </a:r>
          </a:p>
        </p:txBody>
      </p:sp>
      <p:pic>
        <p:nvPicPr>
          <p:cNvPr id="225" name="Shape 225"/>
          <p:cNvPicPr preferRelativeResize="0"/>
          <p:nvPr/>
        </p:nvPicPr>
        <p:blipFill>
          <a:blip r:embed="rId3">
            <a:alphaModFix/>
          </a:blip>
          <a:stretch>
            <a:fillRect/>
          </a:stretch>
        </p:blipFill>
        <p:spPr>
          <a:xfrm>
            <a:off x="296798" y="1600534"/>
            <a:ext cx="4325775" cy="3004732"/>
          </a:xfrm>
          <a:prstGeom prst="rect">
            <a:avLst/>
          </a:prstGeom>
          <a:noFill/>
          <a:ln>
            <a:noFill/>
          </a:ln>
        </p:spPr>
      </p:pic>
      <p:pic>
        <p:nvPicPr>
          <p:cNvPr id="226" name="Shape 226"/>
          <p:cNvPicPr preferRelativeResize="0"/>
          <p:nvPr/>
        </p:nvPicPr>
        <p:blipFill>
          <a:blip r:embed="rId4">
            <a:alphaModFix/>
          </a:blip>
          <a:stretch>
            <a:fillRect/>
          </a:stretch>
        </p:blipFill>
        <p:spPr>
          <a:xfrm rot="618757">
            <a:off x="4980941" y="557911"/>
            <a:ext cx="3355965" cy="5742181"/>
          </a:xfrm>
          <a:prstGeom prst="rect">
            <a:avLst/>
          </a:prstGeom>
          <a:noFill/>
          <a:ln w="19050" cap="flat" cmpd="sng">
            <a:solidFill>
              <a:srgbClr val="000000"/>
            </a:solidFill>
            <a:prstDash val="solid"/>
            <a:round/>
            <a:headEnd type="none" w="med" len="med"/>
            <a:tailEnd type="none" w="med" len="med"/>
          </a:ln>
        </p:spPr>
      </p:pic>
    </p:spTree>
    <p:extLst>
      <p:ext uri="{BB962C8B-B14F-4D97-AF65-F5344CB8AC3E}">
        <p14:creationId xmlns:p14="http://schemas.microsoft.com/office/powerpoint/2010/main" val="85427029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0"/>
            <a:ext cx="9138558" cy="6913062"/>
          </a:xfrm>
          <a:prstGeom prst="rect">
            <a:avLst/>
          </a:prstGeom>
        </p:spPr>
      </p:pic>
    </p:spTree>
    <p:extLst>
      <p:ext uri="{BB962C8B-B14F-4D97-AF65-F5344CB8AC3E}">
        <p14:creationId xmlns:p14="http://schemas.microsoft.com/office/powerpoint/2010/main" val="3875533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39025" y="90835"/>
            <a:ext cx="8800500" cy="819199"/>
          </a:xfrm>
          <a:prstGeom prst="rect">
            <a:avLst/>
          </a:prstGeom>
        </p:spPr>
        <p:txBody>
          <a:bodyPr vert="horz" lIns="121900" tIns="121900" rIns="121900" bIns="121900" rtlCol="0" anchor="b" anchorCtr="0">
            <a:noAutofit/>
          </a:bodyPr>
          <a:lstStyle/>
          <a:p>
            <a:r>
              <a:rPr lang="en" sz="4000" dirty="0"/>
              <a:t>Text Features</a:t>
            </a:r>
          </a:p>
        </p:txBody>
      </p:sp>
      <p:pic>
        <p:nvPicPr>
          <p:cNvPr id="267" name="Shape 267"/>
          <p:cNvPicPr preferRelativeResize="0"/>
          <p:nvPr/>
        </p:nvPicPr>
        <p:blipFill>
          <a:blip r:embed="rId3">
            <a:alphaModFix/>
          </a:blip>
          <a:stretch>
            <a:fillRect/>
          </a:stretch>
        </p:blipFill>
        <p:spPr>
          <a:xfrm>
            <a:off x="1" y="851433"/>
            <a:ext cx="3421874" cy="5938132"/>
          </a:xfrm>
          <a:prstGeom prst="rect">
            <a:avLst/>
          </a:prstGeom>
          <a:noFill/>
          <a:ln>
            <a:noFill/>
          </a:ln>
        </p:spPr>
      </p:pic>
      <p:pic>
        <p:nvPicPr>
          <p:cNvPr id="268" name="Shape 268"/>
          <p:cNvPicPr preferRelativeResize="0"/>
          <p:nvPr/>
        </p:nvPicPr>
        <p:blipFill>
          <a:blip r:embed="rId4">
            <a:alphaModFix/>
          </a:blip>
          <a:stretch>
            <a:fillRect/>
          </a:stretch>
        </p:blipFill>
        <p:spPr>
          <a:xfrm>
            <a:off x="5186276" y="700102"/>
            <a:ext cx="3957724" cy="6166233"/>
          </a:xfrm>
          <a:prstGeom prst="rect">
            <a:avLst/>
          </a:prstGeom>
          <a:noFill/>
          <a:ln>
            <a:noFill/>
          </a:ln>
        </p:spPr>
      </p:pic>
      <p:grpSp>
        <p:nvGrpSpPr>
          <p:cNvPr id="269" name="Shape 269"/>
          <p:cNvGrpSpPr/>
          <p:nvPr/>
        </p:nvGrpSpPr>
        <p:grpSpPr>
          <a:xfrm>
            <a:off x="2833725" y="1354532"/>
            <a:ext cx="3325800" cy="5090000"/>
            <a:chOff x="2833725" y="1015899"/>
            <a:chExt cx="3325800" cy="3817500"/>
          </a:xfrm>
        </p:grpSpPr>
        <p:sp>
          <p:nvSpPr>
            <p:cNvPr id="270" name="Shape 270"/>
            <p:cNvSpPr txBox="1"/>
            <p:nvPr/>
          </p:nvSpPr>
          <p:spPr>
            <a:xfrm rot="18167856">
              <a:off x="3184866" y="3378658"/>
              <a:ext cx="919834" cy="509287"/>
            </a:xfrm>
            <a:prstGeom prst="rect">
              <a:avLst/>
            </a:prstGeom>
            <a:noFill/>
            <a:ln>
              <a:noFill/>
            </a:ln>
          </p:spPr>
          <p:txBody>
            <a:bodyPr lIns="121900" tIns="121900" rIns="121900" bIns="121900" anchor="t" anchorCtr="0">
              <a:noAutofit/>
            </a:bodyPr>
            <a:lstStyle/>
            <a:p>
              <a:pPr algn="ctr"/>
              <a:r>
                <a:rPr lang="en" sz="2400" dirty="0"/>
                <a:t>Title</a:t>
              </a:r>
            </a:p>
          </p:txBody>
        </p:sp>
        <p:cxnSp>
          <p:nvCxnSpPr>
            <p:cNvPr id="271" name="Shape 271"/>
            <p:cNvCxnSpPr/>
            <p:nvPr/>
          </p:nvCxnSpPr>
          <p:spPr>
            <a:xfrm rot="10800000" flipH="1">
              <a:off x="2833725" y="1015899"/>
              <a:ext cx="3325800" cy="3817500"/>
            </a:xfrm>
            <a:prstGeom prst="straightConnector1">
              <a:avLst/>
            </a:prstGeom>
            <a:noFill/>
            <a:ln w="19050" cap="flat" cmpd="sng">
              <a:solidFill>
                <a:srgbClr val="000000"/>
              </a:solidFill>
              <a:prstDash val="solid"/>
              <a:round/>
              <a:headEnd type="none" w="lg" len="lg"/>
              <a:tailEnd type="triangle" w="lg" len="lg"/>
            </a:ln>
          </p:spPr>
        </p:cxnSp>
      </p:grpSp>
      <p:grpSp>
        <p:nvGrpSpPr>
          <p:cNvPr id="272" name="Shape 272"/>
          <p:cNvGrpSpPr/>
          <p:nvPr/>
        </p:nvGrpSpPr>
        <p:grpSpPr>
          <a:xfrm>
            <a:off x="2224225" y="1468602"/>
            <a:ext cx="6362400" cy="3806799"/>
            <a:chOff x="2224225" y="1101450"/>
            <a:chExt cx="6362400" cy="2855099"/>
          </a:xfrm>
        </p:grpSpPr>
        <p:cxnSp>
          <p:nvCxnSpPr>
            <p:cNvPr id="273" name="Shape 273"/>
            <p:cNvCxnSpPr/>
            <p:nvPr/>
          </p:nvCxnSpPr>
          <p:spPr>
            <a:xfrm rot="10800000" flipH="1">
              <a:off x="2224225" y="1101450"/>
              <a:ext cx="6362400" cy="2855099"/>
            </a:xfrm>
            <a:prstGeom prst="straightConnector1">
              <a:avLst/>
            </a:prstGeom>
            <a:noFill/>
            <a:ln w="19050" cap="flat" cmpd="sng">
              <a:solidFill>
                <a:srgbClr val="000000"/>
              </a:solidFill>
              <a:prstDash val="solid"/>
              <a:round/>
              <a:headEnd type="none" w="lg" len="lg"/>
              <a:tailEnd type="triangle" w="lg" len="lg"/>
            </a:ln>
          </p:spPr>
        </p:cxnSp>
        <p:sp>
          <p:nvSpPr>
            <p:cNvPr id="274" name="Shape 274"/>
            <p:cNvSpPr txBox="1"/>
            <p:nvPr/>
          </p:nvSpPr>
          <p:spPr>
            <a:xfrm rot="19881472">
              <a:off x="3121096" y="2737915"/>
              <a:ext cx="2005641" cy="374297"/>
            </a:xfrm>
            <a:prstGeom prst="rect">
              <a:avLst/>
            </a:prstGeom>
            <a:noFill/>
            <a:ln>
              <a:noFill/>
            </a:ln>
          </p:spPr>
          <p:txBody>
            <a:bodyPr lIns="121900" tIns="121900" rIns="121900" bIns="121900" anchor="t" anchorCtr="0">
              <a:noAutofit/>
            </a:bodyPr>
            <a:lstStyle/>
            <a:p>
              <a:r>
                <a:rPr lang="en" sz="2400" dirty="0"/>
                <a:t>Photograph</a:t>
              </a:r>
            </a:p>
          </p:txBody>
        </p:sp>
      </p:grpSp>
    </p:spTree>
    <p:extLst>
      <p:ext uri="{BB962C8B-B14F-4D97-AF65-F5344CB8AC3E}">
        <p14:creationId xmlns:p14="http://schemas.microsoft.com/office/powerpoint/2010/main" val="399920792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72"/>
                                        </p:tgtEl>
                                      </p:cBhvr>
                                    </p:animEffect>
                                    <p:set>
                                      <p:cBhvr>
                                        <p:cTn id="12" dur="1" fill="hold">
                                          <p:stCondLst>
                                            <p:cond delay="1000"/>
                                          </p:stCondLst>
                                        </p:cTn>
                                        <p:tgtEl>
                                          <p:spTgt spid="27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10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69"/>
                                        </p:tgtEl>
                                      </p:cBhvr>
                                    </p:animEffect>
                                    <p:set>
                                      <p:cBhvr>
                                        <p:cTn id="22" dur="1" fill="hold">
                                          <p:stCondLst>
                                            <p:cond delay="1000"/>
                                          </p:stCondLst>
                                        </p:cTn>
                                        <p:tgtEl>
                                          <p:spTgt spid="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pPr marL="0" indent="0">
              <a:buNone/>
            </a:pPr>
            <a:r>
              <a:rPr lang="en-US" b="1" dirty="0"/>
              <a:t>Students will be able to demonstrate their ability to independently read, evaluate, and comprehend challenging text by thinking visible with active reading strategies, identifying main ideas and elaborations, clarifying information using thinking charts, expanding their vocabulary, and articulating understanding through sentence mastery.</a:t>
            </a:r>
            <a:endParaRPr lang="en-US" dirty="0"/>
          </a:p>
        </p:txBody>
      </p:sp>
    </p:spTree>
    <p:extLst>
      <p:ext uri="{BB962C8B-B14F-4D97-AF65-F5344CB8AC3E}">
        <p14:creationId xmlns:p14="http://schemas.microsoft.com/office/powerpoint/2010/main" val="310023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a:blip r:embed="rId3">
            <a:alphaModFix/>
          </a:blip>
          <a:stretch>
            <a:fillRect/>
          </a:stretch>
        </p:blipFill>
        <p:spPr>
          <a:xfrm>
            <a:off x="105487" y="862583"/>
            <a:ext cx="5504725" cy="5210032"/>
          </a:xfrm>
          <a:prstGeom prst="rect">
            <a:avLst/>
          </a:prstGeom>
          <a:noFill/>
          <a:ln>
            <a:noFill/>
          </a:ln>
        </p:spPr>
      </p:pic>
      <p:pic>
        <p:nvPicPr>
          <p:cNvPr id="280" name="Shape 280"/>
          <p:cNvPicPr preferRelativeResize="0"/>
          <p:nvPr/>
        </p:nvPicPr>
        <p:blipFill>
          <a:blip r:embed="rId4">
            <a:alphaModFix/>
          </a:blip>
          <a:stretch>
            <a:fillRect/>
          </a:stretch>
        </p:blipFill>
        <p:spPr>
          <a:xfrm>
            <a:off x="5610212" y="3"/>
            <a:ext cx="3533775" cy="6857999"/>
          </a:xfrm>
          <a:prstGeom prst="rect">
            <a:avLst/>
          </a:prstGeom>
          <a:noFill/>
          <a:ln>
            <a:noFill/>
          </a:ln>
        </p:spPr>
      </p:pic>
      <p:sp>
        <p:nvSpPr>
          <p:cNvPr id="281" name="Shape 281"/>
          <p:cNvSpPr/>
          <p:nvPr/>
        </p:nvSpPr>
        <p:spPr>
          <a:xfrm>
            <a:off x="5734176" y="1082867"/>
            <a:ext cx="3060299" cy="624400"/>
          </a:xfrm>
          <a:prstGeom prst="rect">
            <a:avLst/>
          </a:prstGeom>
          <a:noFill/>
          <a:ln w="19050" cap="flat" cmpd="sng">
            <a:solidFill>
              <a:srgbClr val="FF00FF"/>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282" name="Shape 282"/>
          <p:cNvCxnSpPr/>
          <p:nvPr/>
        </p:nvCxnSpPr>
        <p:spPr>
          <a:xfrm rot="10800000" flipH="1">
            <a:off x="1096275" y="1396099"/>
            <a:ext cx="4648800" cy="4362400"/>
          </a:xfrm>
          <a:prstGeom prst="straightConnector1">
            <a:avLst/>
          </a:prstGeom>
          <a:noFill/>
          <a:ln w="19050" cap="flat" cmpd="sng">
            <a:solidFill>
              <a:srgbClr val="FF00FF"/>
            </a:solidFill>
            <a:prstDash val="solid"/>
            <a:round/>
            <a:headEnd type="none" w="lg" len="lg"/>
            <a:tailEnd type="triangle" w="lg" len="lg"/>
          </a:ln>
        </p:spPr>
      </p:cxnSp>
      <p:sp>
        <p:nvSpPr>
          <p:cNvPr id="283" name="Shape 283"/>
          <p:cNvSpPr/>
          <p:nvPr/>
        </p:nvSpPr>
        <p:spPr>
          <a:xfrm>
            <a:off x="5734176" y="1741301"/>
            <a:ext cx="3060299" cy="533599"/>
          </a:xfrm>
          <a:prstGeom prst="rect">
            <a:avLst/>
          </a:prstGeom>
          <a:noFill/>
          <a:ln w="19050" cap="flat" cmpd="sng">
            <a:solidFill>
              <a:srgbClr val="FF00FF"/>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284" name="Shape 284"/>
          <p:cNvCxnSpPr/>
          <p:nvPr/>
        </p:nvCxnSpPr>
        <p:spPr>
          <a:xfrm>
            <a:off x="938075" y="1396100"/>
            <a:ext cx="4796100" cy="681200"/>
          </a:xfrm>
          <a:prstGeom prst="straightConnector1">
            <a:avLst/>
          </a:prstGeom>
          <a:noFill/>
          <a:ln w="19050" cap="flat" cmpd="sng">
            <a:solidFill>
              <a:srgbClr val="FF00FF"/>
            </a:solidFill>
            <a:prstDash val="solid"/>
            <a:round/>
            <a:headEnd type="none" w="lg" len="lg"/>
            <a:tailEnd type="triangle" w="lg" len="lg"/>
          </a:ln>
        </p:spPr>
      </p:cxnSp>
      <p:sp>
        <p:nvSpPr>
          <p:cNvPr id="285" name="Shape 285"/>
          <p:cNvSpPr/>
          <p:nvPr/>
        </p:nvSpPr>
        <p:spPr>
          <a:xfrm>
            <a:off x="5756676" y="3207999"/>
            <a:ext cx="2895299" cy="259600"/>
          </a:xfrm>
          <a:prstGeom prst="rect">
            <a:avLst/>
          </a:prstGeom>
          <a:noFill/>
          <a:ln w="19050" cap="flat" cmpd="sng">
            <a:solidFill>
              <a:srgbClr val="FF00FF"/>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286" name="Shape 286"/>
          <p:cNvCxnSpPr/>
          <p:nvPr/>
        </p:nvCxnSpPr>
        <p:spPr>
          <a:xfrm rot="10800000" flipH="1">
            <a:off x="1714201" y="3305402"/>
            <a:ext cx="3965399" cy="769999"/>
          </a:xfrm>
          <a:prstGeom prst="straightConnector1">
            <a:avLst/>
          </a:prstGeom>
          <a:noFill/>
          <a:ln w="19050" cap="flat" cmpd="sng">
            <a:solidFill>
              <a:srgbClr val="FF00FF"/>
            </a:solidFill>
            <a:prstDash val="solid"/>
            <a:round/>
            <a:headEnd type="none" w="lg" len="lg"/>
            <a:tailEnd type="triangle" w="lg" len="lg"/>
          </a:ln>
        </p:spPr>
      </p:cxnSp>
      <p:sp>
        <p:nvSpPr>
          <p:cNvPr id="287" name="Shape 287"/>
          <p:cNvSpPr/>
          <p:nvPr/>
        </p:nvSpPr>
        <p:spPr>
          <a:xfrm>
            <a:off x="5679600" y="5230433"/>
            <a:ext cx="3115200" cy="456800"/>
          </a:xfrm>
          <a:prstGeom prst="rect">
            <a:avLst/>
          </a:prstGeom>
          <a:noFill/>
          <a:ln w="19050" cap="flat" cmpd="sng">
            <a:solidFill>
              <a:srgbClr val="FF00FF"/>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288" name="Shape 288"/>
          <p:cNvCxnSpPr/>
          <p:nvPr/>
        </p:nvCxnSpPr>
        <p:spPr>
          <a:xfrm>
            <a:off x="1804351" y="2832733"/>
            <a:ext cx="3891599" cy="2524800"/>
          </a:xfrm>
          <a:prstGeom prst="straightConnector1">
            <a:avLst/>
          </a:prstGeom>
          <a:noFill/>
          <a:ln w="19050" cap="flat" cmpd="sng">
            <a:solidFill>
              <a:srgbClr val="FF00FF"/>
            </a:solidFill>
            <a:prstDash val="solid"/>
            <a:round/>
            <a:headEnd type="none" w="lg" len="lg"/>
            <a:tailEnd type="triangle" w="lg" len="lg"/>
          </a:ln>
        </p:spPr>
      </p:cxnSp>
      <p:sp>
        <p:nvSpPr>
          <p:cNvPr id="289" name="Shape 289"/>
          <p:cNvSpPr/>
          <p:nvPr/>
        </p:nvSpPr>
        <p:spPr>
          <a:xfrm>
            <a:off x="5734176" y="5992102"/>
            <a:ext cx="2940299" cy="709599"/>
          </a:xfrm>
          <a:prstGeom prst="rect">
            <a:avLst/>
          </a:prstGeom>
          <a:noFill/>
          <a:ln w="19050" cap="flat" cmpd="sng">
            <a:solidFill>
              <a:srgbClr val="FF00FF"/>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290" name="Shape 290"/>
          <p:cNvCxnSpPr>
            <a:endCxn id="289" idx="1"/>
          </p:cNvCxnSpPr>
          <p:nvPr/>
        </p:nvCxnSpPr>
        <p:spPr>
          <a:xfrm>
            <a:off x="1191575" y="5301699"/>
            <a:ext cx="4542600" cy="1045200"/>
          </a:xfrm>
          <a:prstGeom prst="straightConnector1">
            <a:avLst/>
          </a:prstGeom>
          <a:noFill/>
          <a:ln w="19050" cap="flat" cmpd="sng">
            <a:solidFill>
              <a:srgbClr val="FF00FF"/>
            </a:solidFill>
            <a:prstDash val="solid"/>
            <a:round/>
            <a:headEnd type="none" w="lg" len="lg"/>
            <a:tailEnd type="triangle" w="lg" len="lg"/>
          </a:ln>
        </p:spPr>
      </p:cxnSp>
      <p:cxnSp>
        <p:nvCxnSpPr>
          <p:cNvPr id="291" name="Shape 291"/>
          <p:cNvCxnSpPr/>
          <p:nvPr/>
        </p:nvCxnSpPr>
        <p:spPr>
          <a:xfrm rot="10800000" flipH="1">
            <a:off x="1638976" y="4058835"/>
            <a:ext cx="4094099" cy="70799"/>
          </a:xfrm>
          <a:prstGeom prst="straightConnector1">
            <a:avLst/>
          </a:prstGeom>
          <a:noFill/>
          <a:ln w="19050" cap="flat" cmpd="sng">
            <a:solidFill>
              <a:srgbClr val="FF00FF"/>
            </a:solidFill>
            <a:prstDash val="solid"/>
            <a:round/>
            <a:headEnd type="none" w="lg" len="lg"/>
            <a:tailEnd type="triangle" w="lg" len="lg"/>
          </a:ln>
        </p:spPr>
      </p:cxnSp>
      <p:sp>
        <p:nvSpPr>
          <p:cNvPr id="292" name="Shape 292"/>
          <p:cNvSpPr/>
          <p:nvPr/>
        </p:nvSpPr>
        <p:spPr>
          <a:xfrm>
            <a:off x="5707051" y="3968302"/>
            <a:ext cx="3060299" cy="330399"/>
          </a:xfrm>
          <a:prstGeom prst="rect">
            <a:avLst/>
          </a:prstGeom>
          <a:noFill/>
          <a:ln w="19050" cap="flat" cmpd="sng">
            <a:solidFill>
              <a:srgbClr val="FF00FF"/>
            </a:solidFill>
            <a:prstDash val="solid"/>
            <a:round/>
            <a:headEnd type="none" w="med" len="med"/>
            <a:tailEnd type="none" w="med" len="med"/>
          </a:ln>
        </p:spPr>
        <p:txBody>
          <a:bodyPr lIns="121900" tIns="121900" rIns="121900" bIns="121900" anchor="ctr" anchorCtr="0">
            <a:noAutofit/>
          </a:bodyPr>
          <a:lstStyle/>
          <a:p>
            <a:endParaRPr sz="2400"/>
          </a:p>
        </p:txBody>
      </p:sp>
      <p:sp>
        <p:nvSpPr>
          <p:cNvPr id="293" name="Shape 293"/>
          <p:cNvSpPr txBox="1"/>
          <p:nvPr/>
        </p:nvSpPr>
        <p:spPr>
          <a:xfrm>
            <a:off x="213876" y="199600"/>
            <a:ext cx="5958324" cy="955200"/>
          </a:xfrm>
          <a:prstGeom prst="rect">
            <a:avLst/>
          </a:prstGeom>
          <a:noFill/>
          <a:ln>
            <a:noFill/>
          </a:ln>
        </p:spPr>
        <p:txBody>
          <a:bodyPr lIns="121900" tIns="121900" rIns="121900" bIns="121900" anchor="t" anchorCtr="0">
            <a:noAutofit/>
          </a:bodyPr>
          <a:lstStyle/>
          <a:p>
            <a:pPr>
              <a:buClr>
                <a:schemeClr val="dk1"/>
              </a:buClr>
              <a:buSzPct val="36666"/>
            </a:pPr>
            <a:r>
              <a:rPr lang="en" sz="3600" b="1" dirty="0">
                <a:solidFill>
                  <a:schemeClr val="dk1"/>
                </a:solidFill>
              </a:rPr>
              <a:t>Types of Elaborations</a:t>
            </a:r>
          </a:p>
        </p:txBody>
      </p:sp>
      <p:graphicFrame>
        <p:nvGraphicFramePr>
          <p:cNvPr id="4" name="Table 3"/>
          <p:cNvGraphicFramePr>
            <a:graphicFrameLocks noGrp="1"/>
          </p:cNvGraphicFramePr>
          <p:nvPr>
            <p:extLst>
              <p:ext uri="{D42A27DB-BD31-4B8C-83A1-F6EECF244321}">
                <p14:modId xmlns:p14="http://schemas.microsoft.com/office/powerpoint/2010/main" val="1174950103"/>
              </p:ext>
            </p:extLst>
          </p:nvPr>
        </p:nvGraphicFramePr>
        <p:xfrm>
          <a:off x="185058" y="6019800"/>
          <a:ext cx="5369863" cy="762000"/>
        </p:xfrm>
        <a:graphic>
          <a:graphicData uri="http://schemas.openxmlformats.org/drawingml/2006/table">
            <a:tbl>
              <a:tblPr firstRow="1" bandRow="1">
                <a:tableStyleId>{5940675A-B579-460E-94D1-54222C63F5DA}</a:tableStyleId>
              </a:tblPr>
              <a:tblGrid>
                <a:gridCol w="1846733"/>
                <a:gridCol w="3523130"/>
              </a:tblGrid>
              <a:tr h="568960">
                <a:tc>
                  <a:txBody>
                    <a:bodyPr/>
                    <a:lstStyle/>
                    <a:p>
                      <a:r>
                        <a:rPr lang="en-US" sz="1500" dirty="0" smtClean="0">
                          <a:latin typeface="Georgia" panose="02040502050405020303" pitchFamily="18" charset="0"/>
                        </a:rPr>
                        <a:t>     *    Cause and Effect</a:t>
                      </a:r>
                      <a:endParaRPr lang="en-US" sz="1500" dirty="0">
                        <a:latin typeface="Georgia" panose="02040502050405020303" pitchFamily="18" charset="0"/>
                      </a:endParaRPr>
                    </a:p>
                  </a:txBody>
                  <a:tcPr marT="60960" marB="60960"/>
                </a:tc>
                <a:tc>
                  <a:txBody>
                    <a:bodyPr/>
                    <a:lstStyle/>
                    <a:p>
                      <a:r>
                        <a:rPr lang="en-US" sz="1600" dirty="0" smtClean="0"/>
                        <a:t>- </a:t>
                      </a:r>
                      <a:r>
                        <a:rPr lang="en-US" sz="1300" dirty="0" smtClean="0">
                          <a:latin typeface="Georgia" panose="02040502050405020303" pitchFamily="18" charset="0"/>
                        </a:rPr>
                        <a:t>To note a relationship between actions or events such that one or more are the result of the other or others</a:t>
                      </a:r>
                      <a:endParaRPr lang="en-US" sz="1300" dirty="0">
                        <a:latin typeface="Georgia" panose="02040502050405020303" pitchFamily="18" charset="0"/>
                      </a:endParaRPr>
                    </a:p>
                  </a:txBody>
                  <a:tcPr marT="60960" marB="60960"/>
                </a:tc>
              </a:tr>
            </a:tbl>
          </a:graphicData>
        </a:graphic>
      </p:graphicFrame>
    </p:spTree>
    <p:extLst>
      <p:ext uri="{BB962C8B-B14F-4D97-AF65-F5344CB8AC3E}">
        <p14:creationId xmlns:p14="http://schemas.microsoft.com/office/powerpoint/2010/main" val="202210852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1000"/>
                                        <p:tgtEl>
                                          <p:spTgt spid="2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81"/>
                                        </p:tgtEl>
                                      </p:cBhvr>
                                    </p:animEffect>
                                    <p:set>
                                      <p:cBhvr>
                                        <p:cTn id="17" dur="1" fill="hold">
                                          <p:stCondLst>
                                            <p:cond delay="1000"/>
                                          </p:stCondLst>
                                        </p:cTn>
                                        <p:tgtEl>
                                          <p:spTgt spid="2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82"/>
                                        </p:tgtEl>
                                      </p:cBhvr>
                                    </p:animEffect>
                                    <p:set>
                                      <p:cBhvr>
                                        <p:cTn id="22" dur="1" fill="hold">
                                          <p:stCondLst>
                                            <p:cond delay="1000"/>
                                          </p:stCondLst>
                                        </p:cTn>
                                        <p:tgtEl>
                                          <p:spTgt spid="28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gtEl>
                                        <p:attrNameLst>
                                          <p:attrName>style.visibility</p:attrName>
                                        </p:attrNameLst>
                                      </p:cBhvr>
                                      <p:to>
                                        <p:strVal val="visible"/>
                                      </p:to>
                                    </p:set>
                                    <p:animEffect transition="in" filter="fade">
                                      <p:cBhvr>
                                        <p:cTn id="27" dur="1000"/>
                                        <p:tgtEl>
                                          <p:spTgt spid="2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4"/>
                                        </p:tgtEl>
                                        <p:attrNameLst>
                                          <p:attrName>style.visibility</p:attrName>
                                        </p:attrNameLst>
                                      </p:cBhvr>
                                      <p:to>
                                        <p:strVal val="visible"/>
                                      </p:to>
                                    </p:set>
                                    <p:animEffect transition="in" filter="fade">
                                      <p:cBhvr>
                                        <p:cTn id="32" dur="1000"/>
                                        <p:tgtEl>
                                          <p:spTgt spid="2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283"/>
                                        </p:tgtEl>
                                      </p:cBhvr>
                                    </p:animEffect>
                                    <p:set>
                                      <p:cBhvr>
                                        <p:cTn id="37" dur="1" fill="hold">
                                          <p:stCondLst>
                                            <p:cond delay="1000"/>
                                          </p:stCondLst>
                                        </p:cTn>
                                        <p:tgtEl>
                                          <p:spTgt spid="28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284"/>
                                        </p:tgtEl>
                                      </p:cBhvr>
                                    </p:animEffect>
                                    <p:set>
                                      <p:cBhvr>
                                        <p:cTn id="42" dur="1" fill="hold">
                                          <p:stCondLst>
                                            <p:cond delay="1000"/>
                                          </p:stCondLst>
                                        </p:cTn>
                                        <p:tgtEl>
                                          <p:spTgt spid="28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5"/>
                                        </p:tgtEl>
                                        <p:attrNameLst>
                                          <p:attrName>style.visibility</p:attrName>
                                        </p:attrNameLst>
                                      </p:cBhvr>
                                      <p:to>
                                        <p:strVal val="visible"/>
                                      </p:to>
                                    </p:set>
                                    <p:animEffect transition="in" filter="fade">
                                      <p:cBhvr>
                                        <p:cTn id="47" dur="1000"/>
                                        <p:tgtEl>
                                          <p:spTgt spid="2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6"/>
                                        </p:tgtEl>
                                        <p:attrNameLst>
                                          <p:attrName>style.visibility</p:attrName>
                                        </p:attrNameLst>
                                      </p:cBhvr>
                                      <p:to>
                                        <p:strVal val="visible"/>
                                      </p:to>
                                    </p:set>
                                    <p:animEffect transition="in" filter="fade">
                                      <p:cBhvr>
                                        <p:cTn id="52" dur="1000"/>
                                        <p:tgtEl>
                                          <p:spTgt spid="2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285"/>
                                        </p:tgtEl>
                                      </p:cBhvr>
                                    </p:animEffect>
                                    <p:set>
                                      <p:cBhvr>
                                        <p:cTn id="57" dur="1" fill="hold">
                                          <p:stCondLst>
                                            <p:cond delay="1000"/>
                                          </p:stCondLst>
                                        </p:cTn>
                                        <p:tgtEl>
                                          <p:spTgt spid="28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286"/>
                                        </p:tgtEl>
                                      </p:cBhvr>
                                    </p:animEffect>
                                    <p:set>
                                      <p:cBhvr>
                                        <p:cTn id="62" dur="1" fill="hold">
                                          <p:stCondLst>
                                            <p:cond delay="1000"/>
                                          </p:stCondLst>
                                        </p:cTn>
                                        <p:tgtEl>
                                          <p:spTgt spid="28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2"/>
                                        </p:tgtEl>
                                        <p:attrNameLst>
                                          <p:attrName>style.visibility</p:attrName>
                                        </p:attrNameLst>
                                      </p:cBhvr>
                                      <p:to>
                                        <p:strVal val="visible"/>
                                      </p:to>
                                    </p:set>
                                    <p:animEffect transition="in" filter="fade">
                                      <p:cBhvr>
                                        <p:cTn id="67" dur="1000"/>
                                        <p:tgtEl>
                                          <p:spTgt spid="29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1"/>
                                        </p:tgtEl>
                                        <p:attrNameLst>
                                          <p:attrName>style.visibility</p:attrName>
                                        </p:attrNameLst>
                                      </p:cBhvr>
                                      <p:to>
                                        <p:strVal val="visible"/>
                                      </p:to>
                                    </p:set>
                                    <p:animEffect transition="in" filter="fade">
                                      <p:cBhvr>
                                        <p:cTn id="72" dur="1000"/>
                                        <p:tgtEl>
                                          <p:spTgt spid="29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292"/>
                                        </p:tgtEl>
                                      </p:cBhvr>
                                    </p:animEffect>
                                    <p:set>
                                      <p:cBhvr>
                                        <p:cTn id="77" dur="1" fill="hold">
                                          <p:stCondLst>
                                            <p:cond delay="1000"/>
                                          </p:stCondLst>
                                        </p:cTn>
                                        <p:tgtEl>
                                          <p:spTgt spid="29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291"/>
                                        </p:tgtEl>
                                      </p:cBhvr>
                                    </p:animEffect>
                                    <p:set>
                                      <p:cBhvr>
                                        <p:cTn id="82" dur="1" fill="hold">
                                          <p:stCondLst>
                                            <p:cond delay="1000"/>
                                          </p:stCondLst>
                                        </p:cTn>
                                        <p:tgtEl>
                                          <p:spTgt spid="29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7"/>
                                        </p:tgtEl>
                                        <p:attrNameLst>
                                          <p:attrName>style.visibility</p:attrName>
                                        </p:attrNameLst>
                                      </p:cBhvr>
                                      <p:to>
                                        <p:strVal val="visible"/>
                                      </p:to>
                                    </p:set>
                                    <p:animEffect transition="in" filter="fade">
                                      <p:cBhvr>
                                        <p:cTn id="87" dur="1000"/>
                                        <p:tgtEl>
                                          <p:spTgt spid="28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8"/>
                                        </p:tgtEl>
                                        <p:attrNameLst>
                                          <p:attrName>style.visibility</p:attrName>
                                        </p:attrNameLst>
                                      </p:cBhvr>
                                      <p:to>
                                        <p:strVal val="visible"/>
                                      </p:to>
                                    </p:set>
                                    <p:animEffect transition="in" filter="fade">
                                      <p:cBhvr>
                                        <p:cTn id="92" dur="1000"/>
                                        <p:tgtEl>
                                          <p:spTgt spid="28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1000"/>
                                        <p:tgtEl>
                                          <p:spTgt spid="287"/>
                                        </p:tgtEl>
                                      </p:cBhvr>
                                    </p:animEffect>
                                    <p:set>
                                      <p:cBhvr>
                                        <p:cTn id="97" dur="1" fill="hold">
                                          <p:stCondLst>
                                            <p:cond delay="1000"/>
                                          </p:stCondLst>
                                        </p:cTn>
                                        <p:tgtEl>
                                          <p:spTgt spid="28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00"/>
                                        <p:tgtEl>
                                          <p:spTgt spid="288"/>
                                        </p:tgtEl>
                                      </p:cBhvr>
                                    </p:animEffect>
                                    <p:set>
                                      <p:cBhvr>
                                        <p:cTn id="102" dur="1" fill="hold">
                                          <p:stCondLst>
                                            <p:cond delay="1000"/>
                                          </p:stCondLst>
                                        </p:cTn>
                                        <p:tgtEl>
                                          <p:spTgt spid="28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89"/>
                                        </p:tgtEl>
                                        <p:attrNameLst>
                                          <p:attrName>style.visibility</p:attrName>
                                        </p:attrNameLst>
                                      </p:cBhvr>
                                      <p:to>
                                        <p:strVal val="visible"/>
                                      </p:to>
                                    </p:set>
                                    <p:animEffect transition="in" filter="fade">
                                      <p:cBhvr>
                                        <p:cTn id="107" dur="1000"/>
                                        <p:tgtEl>
                                          <p:spTgt spid="28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90"/>
                                        </p:tgtEl>
                                        <p:attrNameLst>
                                          <p:attrName>style.visibility</p:attrName>
                                        </p:attrNameLst>
                                      </p:cBhvr>
                                      <p:to>
                                        <p:strVal val="visible"/>
                                      </p:to>
                                    </p:set>
                                    <p:animEffect transition="in" filter="fade">
                                      <p:cBhvr>
                                        <p:cTn id="112" dur="1000"/>
                                        <p:tgtEl>
                                          <p:spTgt spid="29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289"/>
                                        </p:tgtEl>
                                      </p:cBhvr>
                                    </p:animEffect>
                                    <p:set>
                                      <p:cBhvr>
                                        <p:cTn id="117" dur="1" fill="hold">
                                          <p:stCondLst>
                                            <p:cond delay="1000"/>
                                          </p:stCondLst>
                                        </p:cTn>
                                        <p:tgtEl>
                                          <p:spTgt spid="28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1000"/>
                                        <p:tgtEl>
                                          <p:spTgt spid="290"/>
                                        </p:tgtEl>
                                      </p:cBhvr>
                                    </p:animEffect>
                                    <p:set>
                                      <p:cBhvr>
                                        <p:cTn id="122" dur="1" fill="hold">
                                          <p:stCondLst>
                                            <p:cond delay="1000"/>
                                          </p:stCondLst>
                                        </p:cTn>
                                        <p:tgtEl>
                                          <p:spTgt spid="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76200" y="-30161"/>
            <a:ext cx="8229600" cy="1143200"/>
          </a:xfrm>
          <a:prstGeom prst="rect">
            <a:avLst/>
          </a:prstGeom>
        </p:spPr>
        <p:txBody>
          <a:bodyPr vert="horz" lIns="121900" tIns="121900" rIns="121900" bIns="121900" rtlCol="0" anchor="b" anchorCtr="0">
            <a:noAutofit/>
          </a:bodyPr>
          <a:lstStyle/>
          <a:p>
            <a:r>
              <a:rPr lang="en" sz="4400"/>
              <a:t>2 Column Notes</a:t>
            </a:r>
          </a:p>
        </p:txBody>
      </p:sp>
      <p:pic>
        <p:nvPicPr>
          <p:cNvPr id="318" name="Shape 318"/>
          <p:cNvPicPr preferRelativeResize="0"/>
          <p:nvPr/>
        </p:nvPicPr>
        <p:blipFill>
          <a:blip r:embed="rId3">
            <a:alphaModFix/>
          </a:blip>
          <a:stretch>
            <a:fillRect/>
          </a:stretch>
        </p:blipFill>
        <p:spPr>
          <a:xfrm>
            <a:off x="526124" y="962869"/>
            <a:ext cx="3560649" cy="5727033"/>
          </a:xfrm>
          <a:prstGeom prst="rect">
            <a:avLst/>
          </a:prstGeom>
          <a:noFill/>
          <a:ln>
            <a:noFill/>
          </a:ln>
        </p:spPr>
      </p:pic>
      <p:pic>
        <p:nvPicPr>
          <p:cNvPr id="319" name="Shape 319"/>
          <p:cNvPicPr preferRelativeResize="0"/>
          <p:nvPr/>
        </p:nvPicPr>
        <p:blipFill>
          <a:blip r:embed="rId4">
            <a:alphaModFix/>
          </a:blip>
          <a:stretch>
            <a:fillRect/>
          </a:stretch>
        </p:blipFill>
        <p:spPr>
          <a:xfrm>
            <a:off x="5100409" y="0"/>
            <a:ext cx="4043582" cy="6858000"/>
          </a:xfrm>
          <a:prstGeom prst="rect">
            <a:avLst/>
          </a:prstGeom>
          <a:noFill/>
          <a:ln>
            <a:noFill/>
          </a:ln>
        </p:spPr>
      </p:pic>
      <p:pic>
        <p:nvPicPr>
          <p:cNvPr id="320" name="Shape 320"/>
          <p:cNvPicPr preferRelativeResize="0"/>
          <p:nvPr/>
        </p:nvPicPr>
        <p:blipFill>
          <a:blip r:embed="rId5">
            <a:alphaModFix/>
          </a:blip>
          <a:stretch>
            <a:fillRect/>
          </a:stretch>
        </p:blipFill>
        <p:spPr>
          <a:xfrm rot="10800000">
            <a:off x="5058568" y="0"/>
            <a:ext cx="4056062" cy="6858000"/>
          </a:xfrm>
          <a:prstGeom prst="rect">
            <a:avLst/>
          </a:prstGeom>
          <a:noFill/>
          <a:ln>
            <a:noFill/>
          </a:ln>
        </p:spPr>
      </p:pic>
      <p:grpSp>
        <p:nvGrpSpPr>
          <p:cNvPr id="321" name="Shape 321"/>
          <p:cNvGrpSpPr/>
          <p:nvPr/>
        </p:nvGrpSpPr>
        <p:grpSpPr>
          <a:xfrm>
            <a:off x="3038201" y="1445733"/>
            <a:ext cx="2609425" cy="1781432"/>
            <a:chOff x="3038200" y="1084300"/>
            <a:chExt cx="2609425" cy="1336074"/>
          </a:xfrm>
        </p:grpSpPr>
        <p:cxnSp>
          <p:nvCxnSpPr>
            <p:cNvPr id="322" name="Shape 322"/>
            <p:cNvCxnSpPr/>
            <p:nvPr/>
          </p:nvCxnSpPr>
          <p:spPr>
            <a:xfrm rot="10800000" flipH="1">
              <a:off x="3038200" y="1084300"/>
              <a:ext cx="2496000" cy="251999"/>
            </a:xfrm>
            <a:prstGeom prst="straightConnector1">
              <a:avLst/>
            </a:prstGeom>
            <a:noFill/>
            <a:ln w="19050" cap="flat" cmpd="sng">
              <a:solidFill>
                <a:srgbClr val="FFFF00"/>
              </a:solidFill>
              <a:prstDash val="solid"/>
              <a:round/>
              <a:headEnd type="none" w="lg" len="lg"/>
              <a:tailEnd type="triangle" w="lg" len="lg"/>
            </a:ln>
          </p:spPr>
        </p:cxnSp>
        <p:cxnSp>
          <p:nvCxnSpPr>
            <p:cNvPr id="323" name="Shape 323"/>
            <p:cNvCxnSpPr/>
            <p:nvPr/>
          </p:nvCxnSpPr>
          <p:spPr>
            <a:xfrm>
              <a:off x="3101225" y="2256575"/>
              <a:ext cx="2546400" cy="163800"/>
            </a:xfrm>
            <a:prstGeom prst="straightConnector1">
              <a:avLst/>
            </a:prstGeom>
            <a:noFill/>
            <a:ln w="19050" cap="flat" cmpd="sng">
              <a:solidFill>
                <a:srgbClr val="FFFF00"/>
              </a:solidFill>
              <a:prstDash val="solid"/>
              <a:round/>
              <a:headEnd type="none" w="lg" len="lg"/>
              <a:tailEnd type="triangle" w="lg" len="lg"/>
            </a:ln>
          </p:spPr>
        </p:cxnSp>
      </p:grpSp>
      <p:grpSp>
        <p:nvGrpSpPr>
          <p:cNvPr id="324" name="Shape 324"/>
          <p:cNvGrpSpPr/>
          <p:nvPr/>
        </p:nvGrpSpPr>
        <p:grpSpPr>
          <a:xfrm>
            <a:off x="3542575" y="1647201"/>
            <a:ext cx="3466675" cy="2504633"/>
            <a:chOff x="3542574" y="1235399"/>
            <a:chExt cx="3466675" cy="1878475"/>
          </a:xfrm>
        </p:grpSpPr>
        <p:grpSp>
          <p:nvGrpSpPr>
            <p:cNvPr id="325" name="Shape 325"/>
            <p:cNvGrpSpPr/>
            <p:nvPr/>
          </p:nvGrpSpPr>
          <p:grpSpPr>
            <a:xfrm>
              <a:off x="3744175" y="1235399"/>
              <a:ext cx="3252599" cy="819625"/>
              <a:chOff x="3744175" y="1235399"/>
              <a:chExt cx="3252599" cy="819625"/>
            </a:xfrm>
          </p:grpSpPr>
          <p:cxnSp>
            <p:nvCxnSpPr>
              <p:cNvPr id="326" name="Shape 326"/>
              <p:cNvCxnSpPr/>
              <p:nvPr/>
            </p:nvCxnSpPr>
            <p:spPr>
              <a:xfrm>
                <a:off x="3756775" y="1399325"/>
                <a:ext cx="479100" cy="315299"/>
              </a:xfrm>
              <a:prstGeom prst="straightConnector1">
                <a:avLst/>
              </a:prstGeom>
              <a:noFill/>
              <a:ln w="19050" cap="flat" cmpd="sng">
                <a:solidFill>
                  <a:srgbClr val="FF00FF"/>
                </a:solidFill>
                <a:prstDash val="solid"/>
                <a:round/>
                <a:headEnd type="none" w="lg" len="lg"/>
                <a:tailEnd type="none" w="lg" len="lg"/>
              </a:ln>
            </p:spPr>
          </p:cxnSp>
          <p:cxnSp>
            <p:nvCxnSpPr>
              <p:cNvPr id="327" name="Shape 327"/>
              <p:cNvCxnSpPr/>
              <p:nvPr/>
            </p:nvCxnSpPr>
            <p:spPr>
              <a:xfrm rot="10800000" flipH="1">
                <a:off x="3744175" y="1714350"/>
                <a:ext cx="491700" cy="226499"/>
              </a:xfrm>
              <a:prstGeom prst="straightConnector1">
                <a:avLst/>
              </a:prstGeom>
              <a:noFill/>
              <a:ln w="19050" cap="flat" cmpd="sng">
                <a:solidFill>
                  <a:srgbClr val="FF00FF"/>
                </a:solidFill>
                <a:prstDash val="solid"/>
                <a:round/>
                <a:headEnd type="none" w="lg" len="lg"/>
                <a:tailEnd type="none" w="lg" len="lg"/>
              </a:ln>
            </p:spPr>
          </p:cxnSp>
          <p:cxnSp>
            <p:nvCxnSpPr>
              <p:cNvPr id="328" name="Shape 328"/>
              <p:cNvCxnSpPr/>
              <p:nvPr/>
            </p:nvCxnSpPr>
            <p:spPr>
              <a:xfrm rot="10800000" flipH="1">
                <a:off x="4298850" y="1235399"/>
                <a:ext cx="2533800" cy="479100"/>
              </a:xfrm>
              <a:prstGeom prst="straightConnector1">
                <a:avLst/>
              </a:prstGeom>
              <a:noFill/>
              <a:ln w="19050" cap="flat" cmpd="sng">
                <a:solidFill>
                  <a:srgbClr val="FF00FF"/>
                </a:solidFill>
                <a:prstDash val="solid"/>
                <a:round/>
                <a:headEnd type="none" w="lg" len="lg"/>
                <a:tailEnd type="triangle" w="lg" len="lg"/>
              </a:ln>
            </p:spPr>
          </p:cxnSp>
          <p:cxnSp>
            <p:nvCxnSpPr>
              <p:cNvPr id="329" name="Shape 329"/>
              <p:cNvCxnSpPr/>
              <p:nvPr/>
            </p:nvCxnSpPr>
            <p:spPr>
              <a:xfrm>
                <a:off x="4311475" y="1764925"/>
                <a:ext cx="2685299" cy="290099"/>
              </a:xfrm>
              <a:prstGeom prst="straightConnector1">
                <a:avLst/>
              </a:prstGeom>
              <a:noFill/>
              <a:ln w="19050" cap="flat" cmpd="sng">
                <a:solidFill>
                  <a:srgbClr val="FF00FF"/>
                </a:solidFill>
                <a:prstDash val="solid"/>
                <a:round/>
                <a:headEnd type="none" w="lg" len="lg"/>
                <a:tailEnd type="triangle" w="lg" len="lg"/>
              </a:ln>
            </p:spPr>
          </p:cxnSp>
        </p:grpSp>
        <p:grpSp>
          <p:nvGrpSpPr>
            <p:cNvPr id="330" name="Shape 330"/>
            <p:cNvGrpSpPr/>
            <p:nvPr/>
          </p:nvGrpSpPr>
          <p:grpSpPr>
            <a:xfrm>
              <a:off x="3542574" y="2389925"/>
              <a:ext cx="3466675" cy="723949"/>
              <a:chOff x="3542574" y="2389925"/>
              <a:chExt cx="3466675" cy="723949"/>
            </a:xfrm>
          </p:grpSpPr>
          <p:cxnSp>
            <p:nvCxnSpPr>
              <p:cNvPr id="331" name="Shape 331"/>
              <p:cNvCxnSpPr/>
              <p:nvPr/>
            </p:nvCxnSpPr>
            <p:spPr>
              <a:xfrm>
                <a:off x="3680575" y="2389925"/>
                <a:ext cx="340800" cy="194400"/>
              </a:xfrm>
              <a:prstGeom prst="straightConnector1">
                <a:avLst/>
              </a:prstGeom>
              <a:noFill/>
              <a:ln w="19050" cap="flat" cmpd="sng">
                <a:solidFill>
                  <a:srgbClr val="FF00FF"/>
                </a:solidFill>
                <a:prstDash val="solid"/>
                <a:round/>
                <a:headEnd type="none" w="lg" len="lg"/>
                <a:tailEnd type="none" w="lg" len="lg"/>
              </a:ln>
            </p:spPr>
          </p:cxnSp>
          <p:cxnSp>
            <p:nvCxnSpPr>
              <p:cNvPr id="332" name="Shape 332"/>
              <p:cNvCxnSpPr/>
              <p:nvPr/>
            </p:nvCxnSpPr>
            <p:spPr>
              <a:xfrm rot="10800000" flipH="1">
                <a:off x="3542574" y="2584487"/>
                <a:ext cx="478800" cy="327600"/>
              </a:xfrm>
              <a:prstGeom prst="straightConnector1">
                <a:avLst/>
              </a:prstGeom>
              <a:noFill/>
              <a:ln w="19050" cap="flat" cmpd="sng">
                <a:solidFill>
                  <a:srgbClr val="FF00FF"/>
                </a:solidFill>
                <a:prstDash val="solid"/>
                <a:round/>
                <a:headEnd type="none" w="lg" len="lg"/>
                <a:tailEnd type="none" w="lg" len="lg"/>
              </a:ln>
            </p:spPr>
          </p:cxnSp>
          <p:cxnSp>
            <p:nvCxnSpPr>
              <p:cNvPr id="333" name="Shape 333"/>
              <p:cNvCxnSpPr/>
              <p:nvPr/>
            </p:nvCxnSpPr>
            <p:spPr>
              <a:xfrm rot="10800000" flipH="1">
                <a:off x="4097150" y="2432824"/>
                <a:ext cx="2874300" cy="101100"/>
              </a:xfrm>
              <a:prstGeom prst="straightConnector1">
                <a:avLst/>
              </a:prstGeom>
              <a:noFill/>
              <a:ln w="19050" cap="flat" cmpd="sng">
                <a:solidFill>
                  <a:srgbClr val="FF00FF"/>
                </a:solidFill>
                <a:prstDash val="solid"/>
                <a:round/>
                <a:headEnd type="none" w="lg" len="lg"/>
                <a:tailEnd type="triangle" w="lg" len="lg"/>
              </a:ln>
            </p:spPr>
          </p:cxnSp>
          <p:cxnSp>
            <p:nvCxnSpPr>
              <p:cNvPr id="334" name="Shape 334"/>
              <p:cNvCxnSpPr/>
              <p:nvPr/>
            </p:nvCxnSpPr>
            <p:spPr>
              <a:xfrm>
                <a:off x="4097150" y="2596975"/>
                <a:ext cx="2912100" cy="516899"/>
              </a:xfrm>
              <a:prstGeom prst="straightConnector1">
                <a:avLst/>
              </a:prstGeom>
              <a:noFill/>
              <a:ln w="19050" cap="flat" cmpd="sng">
                <a:solidFill>
                  <a:srgbClr val="FF00FF"/>
                </a:solidFill>
                <a:prstDash val="solid"/>
                <a:round/>
                <a:headEnd type="none" w="lg" len="lg"/>
                <a:tailEnd type="triangle" w="lg" len="lg"/>
              </a:ln>
            </p:spPr>
          </p:cxnSp>
        </p:grpSp>
      </p:grpSp>
    </p:spTree>
    <p:extLst>
      <p:ext uri="{BB962C8B-B14F-4D97-AF65-F5344CB8AC3E}">
        <p14:creationId xmlns:p14="http://schemas.microsoft.com/office/powerpoint/2010/main" val="104795310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21"/>
                                        </p:tgtEl>
                                      </p:cBhvr>
                                    </p:animEffect>
                                    <p:set>
                                      <p:cBhvr>
                                        <p:cTn id="12" dur="1" fill="hold">
                                          <p:stCondLst>
                                            <p:cond delay="1000"/>
                                          </p:stCondLst>
                                        </p:cTn>
                                        <p:tgtEl>
                                          <p:spTgt spid="3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10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324"/>
                                        </p:tgtEl>
                                      </p:cBhvr>
                                    </p:animEffect>
                                    <p:set>
                                      <p:cBhvr>
                                        <p:cTn id="22" dur="1" fill="hold">
                                          <p:stCondLst>
                                            <p:cond delay="1000"/>
                                          </p:stCondLst>
                                        </p:cTn>
                                        <p:tgtEl>
                                          <p:spTgt spid="3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320"/>
                                        </p:tgtEl>
                                      </p:cBhvr>
                                    </p:animEffect>
                                    <p:set>
                                      <p:cBhvr>
                                        <p:cTn id="27" dur="1" fill="hold">
                                          <p:stCondLst>
                                            <p:cond delay="1000"/>
                                          </p:stCondLst>
                                        </p:cTn>
                                        <p:tgtEl>
                                          <p:spTgt spid="3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6200" y="-30161"/>
            <a:ext cx="8229600" cy="1143200"/>
          </a:xfrm>
          <a:prstGeom prst="rect">
            <a:avLst/>
          </a:prstGeom>
        </p:spPr>
        <p:txBody>
          <a:bodyPr vert="horz" lIns="121900" tIns="121900" rIns="121900" bIns="121900" rtlCol="0" anchor="b" anchorCtr="0">
            <a:noAutofit/>
          </a:bodyPr>
          <a:lstStyle/>
          <a:p>
            <a:r>
              <a:rPr lang="en" sz="4400"/>
              <a:t>Informal Outline</a:t>
            </a:r>
          </a:p>
        </p:txBody>
      </p:sp>
      <p:pic>
        <p:nvPicPr>
          <p:cNvPr id="359" name="Shape 359"/>
          <p:cNvPicPr preferRelativeResize="0"/>
          <p:nvPr/>
        </p:nvPicPr>
        <p:blipFill>
          <a:blip r:embed="rId3">
            <a:alphaModFix/>
          </a:blip>
          <a:stretch>
            <a:fillRect/>
          </a:stretch>
        </p:blipFill>
        <p:spPr>
          <a:xfrm>
            <a:off x="457201" y="957467"/>
            <a:ext cx="3668525" cy="5900532"/>
          </a:xfrm>
          <a:prstGeom prst="rect">
            <a:avLst/>
          </a:prstGeom>
          <a:noFill/>
          <a:ln>
            <a:noFill/>
          </a:ln>
        </p:spPr>
      </p:pic>
      <p:pic>
        <p:nvPicPr>
          <p:cNvPr id="360" name="Shape 360"/>
          <p:cNvPicPr preferRelativeResize="0"/>
          <p:nvPr/>
        </p:nvPicPr>
        <p:blipFill>
          <a:blip r:embed="rId4">
            <a:alphaModFix/>
          </a:blip>
          <a:stretch>
            <a:fillRect/>
          </a:stretch>
        </p:blipFill>
        <p:spPr>
          <a:xfrm>
            <a:off x="5161159" y="2"/>
            <a:ext cx="3982833" cy="6857999"/>
          </a:xfrm>
          <a:prstGeom prst="rect">
            <a:avLst/>
          </a:prstGeom>
          <a:noFill/>
          <a:ln>
            <a:noFill/>
          </a:ln>
        </p:spPr>
      </p:pic>
      <p:pic>
        <p:nvPicPr>
          <p:cNvPr id="361" name="Shape 361"/>
          <p:cNvPicPr preferRelativeResize="0"/>
          <p:nvPr/>
        </p:nvPicPr>
        <p:blipFill>
          <a:blip r:embed="rId5">
            <a:alphaModFix/>
          </a:blip>
          <a:stretch>
            <a:fillRect/>
          </a:stretch>
        </p:blipFill>
        <p:spPr>
          <a:xfrm rot="10800000">
            <a:off x="5139585" y="2"/>
            <a:ext cx="4046431" cy="6857999"/>
          </a:xfrm>
          <a:prstGeom prst="rect">
            <a:avLst/>
          </a:prstGeom>
          <a:noFill/>
          <a:ln>
            <a:noFill/>
          </a:ln>
        </p:spPr>
      </p:pic>
      <p:grpSp>
        <p:nvGrpSpPr>
          <p:cNvPr id="362" name="Shape 362"/>
          <p:cNvGrpSpPr/>
          <p:nvPr/>
        </p:nvGrpSpPr>
        <p:grpSpPr>
          <a:xfrm>
            <a:off x="3139051" y="1126133"/>
            <a:ext cx="2672699" cy="1966700"/>
            <a:chOff x="3139050" y="844599"/>
            <a:chExt cx="2672699" cy="1475025"/>
          </a:xfrm>
        </p:grpSpPr>
        <p:cxnSp>
          <p:nvCxnSpPr>
            <p:cNvPr id="363" name="Shape 363"/>
            <p:cNvCxnSpPr/>
            <p:nvPr/>
          </p:nvCxnSpPr>
          <p:spPr>
            <a:xfrm rot="10800000" flipH="1">
              <a:off x="3139050" y="844599"/>
              <a:ext cx="2647499" cy="491700"/>
            </a:xfrm>
            <a:prstGeom prst="straightConnector1">
              <a:avLst/>
            </a:prstGeom>
            <a:noFill/>
            <a:ln w="19050" cap="flat" cmpd="sng">
              <a:solidFill>
                <a:srgbClr val="FFFF00"/>
              </a:solidFill>
              <a:prstDash val="solid"/>
              <a:round/>
              <a:headEnd type="none" w="lg" len="lg"/>
              <a:tailEnd type="triangle" w="lg" len="lg"/>
            </a:ln>
          </p:spPr>
        </p:cxnSp>
        <p:cxnSp>
          <p:nvCxnSpPr>
            <p:cNvPr id="364" name="Shape 364"/>
            <p:cNvCxnSpPr/>
            <p:nvPr/>
          </p:nvCxnSpPr>
          <p:spPr>
            <a:xfrm rot="10800000" flipH="1">
              <a:off x="3164250" y="2206225"/>
              <a:ext cx="2647499" cy="113399"/>
            </a:xfrm>
            <a:prstGeom prst="straightConnector1">
              <a:avLst/>
            </a:prstGeom>
            <a:noFill/>
            <a:ln w="19050" cap="flat" cmpd="sng">
              <a:solidFill>
                <a:srgbClr val="FFFF00"/>
              </a:solidFill>
              <a:prstDash val="solid"/>
              <a:round/>
              <a:headEnd type="none" w="lg" len="lg"/>
              <a:tailEnd type="triangle" w="lg" len="lg"/>
            </a:ln>
          </p:spPr>
        </p:cxnSp>
      </p:grpSp>
      <p:grpSp>
        <p:nvGrpSpPr>
          <p:cNvPr id="365" name="Shape 365"/>
          <p:cNvGrpSpPr/>
          <p:nvPr/>
        </p:nvGrpSpPr>
        <p:grpSpPr>
          <a:xfrm>
            <a:off x="3542574" y="1395202"/>
            <a:ext cx="2874300" cy="2589183"/>
            <a:chOff x="3542574" y="1046400"/>
            <a:chExt cx="2874300" cy="1941887"/>
          </a:xfrm>
        </p:grpSpPr>
        <p:grpSp>
          <p:nvGrpSpPr>
            <p:cNvPr id="366" name="Shape 366"/>
            <p:cNvGrpSpPr/>
            <p:nvPr/>
          </p:nvGrpSpPr>
          <p:grpSpPr>
            <a:xfrm>
              <a:off x="3744175" y="1046400"/>
              <a:ext cx="2672699" cy="970649"/>
              <a:chOff x="3744175" y="1046400"/>
              <a:chExt cx="2672699" cy="970649"/>
            </a:xfrm>
          </p:grpSpPr>
          <p:cxnSp>
            <p:nvCxnSpPr>
              <p:cNvPr id="367" name="Shape 367"/>
              <p:cNvCxnSpPr/>
              <p:nvPr/>
            </p:nvCxnSpPr>
            <p:spPr>
              <a:xfrm>
                <a:off x="3756775" y="1475525"/>
                <a:ext cx="479100" cy="315299"/>
              </a:xfrm>
              <a:prstGeom prst="straightConnector1">
                <a:avLst/>
              </a:prstGeom>
              <a:noFill/>
              <a:ln w="19050" cap="flat" cmpd="sng">
                <a:solidFill>
                  <a:srgbClr val="FF00FF"/>
                </a:solidFill>
                <a:prstDash val="solid"/>
                <a:round/>
                <a:headEnd type="none" w="lg" len="lg"/>
                <a:tailEnd type="none" w="lg" len="lg"/>
              </a:ln>
            </p:spPr>
          </p:cxnSp>
          <p:cxnSp>
            <p:nvCxnSpPr>
              <p:cNvPr id="368" name="Shape 368"/>
              <p:cNvCxnSpPr/>
              <p:nvPr/>
            </p:nvCxnSpPr>
            <p:spPr>
              <a:xfrm rot="10800000" flipH="1">
                <a:off x="3744175" y="1790550"/>
                <a:ext cx="491700" cy="226499"/>
              </a:xfrm>
              <a:prstGeom prst="straightConnector1">
                <a:avLst/>
              </a:prstGeom>
              <a:noFill/>
              <a:ln w="19050" cap="flat" cmpd="sng">
                <a:solidFill>
                  <a:srgbClr val="FF00FF"/>
                </a:solidFill>
                <a:prstDash val="solid"/>
                <a:round/>
                <a:headEnd type="none" w="lg" len="lg"/>
                <a:tailEnd type="none" w="lg" len="lg"/>
              </a:ln>
            </p:spPr>
          </p:cxnSp>
          <p:cxnSp>
            <p:nvCxnSpPr>
              <p:cNvPr id="369" name="Shape 369"/>
              <p:cNvCxnSpPr/>
              <p:nvPr/>
            </p:nvCxnSpPr>
            <p:spPr>
              <a:xfrm rot="10800000" flipH="1">
                <a:off x="4298850" y="1046400"/>
                <a:ext cx="1991999" cy="744299"/>
              </a:xfrm>
              <a:prstGeom prst="straightConnector1">
                <a:avLst/>
              </a:prstGeom>
              <a:noFill/>
              <a:ln w="19050" cap="flat" cmpd="sng">
                <a:solidFill>
                  <a:srgbClr val="FF00FF"/>
                </a:solidFill>
                <a:prstDash val="solid"/>
                <a:round/>
                <a:headEnd type="none" w="lg" len="lg"/>
                <a:tailEnd type="triangle" w="lg" len="lg"/>
              </a:ln>
            </p:spPr>
          </p:cxnSp>
          <p:cxnSp>
            <p:nvCxnSpPr>
              <p:cNvPr id="370" name="Shape 370"/>
              <p:cNvCxnSpPr/>
              <p:nvPr/>
            </p:nvCxnSpPr>
            <p:spPr>
              <a:xfrm rot="10800000" flipH="1">
                <a:off x="4311475" y="1815324"/>
                <a:ext cx="2105399" cy="25800"/>
              </a:xfrm>
              <a:prstGeom prst="straightConnector1">
                <a:avLst/>
              </a:prstGeom>
              <a:noFill/>
              <a:ln w="19050" cap="flat" cmpd="sng">
                <a:solidFill>
                  <a:srgbClr val="FF00FF"/>
                </a:solidFill>
                <a:prstDash val="solid"/>
                <a:round/>
                <a:headEnd type="none" w="lg" len="lg"/>
                <a:tailEnd type="triangle" w="lg" len="lg"/>
              </a:ln>
            </p:spPr>
          </p:cxnSp>
        </p:grpSp>
        <p:grpSp>
          <p:nvGrpSpPr>
            <p:cNvPr id="371" name="Shape 371"/>
            <p:cNvGrpSpPr/>
            <p:nvPr/>
          </p:nvGrpSpPr>
          <p:grpSpPr>
            <a:xfrm>
              <a:off x="3542574" y="2407924"/>
              <a:ext cx="2685175" cy="580362"/>
              <a:chOff x="3542574" y="2407924"/>
              <a:chExt cx="2685175" cy="580362"/>
            </a:xfrm>
          </p:grpSpPr>
          <p:cxnSp>
            <p:nvCxnSpPr>
              <p:cNvPr id="372" name="Shape 372"/>
              <p:cNvCxnSpPr/>
              <p:nvPr/>
            </p:nvCxnSpPr>
            <p:spPr>
              <a:xfrm>
                <a:off x="3680575" y="2466125"/>
                <a:ext cx="340800" cy="194400"/>
              </a:xfrm>
              <a:prstGeom prst="straightConnector1">
                <a:avLst/>
              </a:prstGeom>
              <a:noFill/>
              <a:ln w="19050" cap="flat" cmpd="sng">
                <a:solidFill>
                  <a:srgbClr val="FF00FF"/>
                </a:solidFill>
                <a:prstDash val="solid"/>
                <a:round/>
                <a:headEnd type="none" w="lg" len="lg"/>
                <a:tailEnd type="none" w="lg" len="lg"/>
              </a:ln>
            </p:spPr>
          </p:cxnSp>
          <p:cxnSp>
            <p:nvCxnSpPr>
              <p:cNvPr id="373" name="Shape 373"/>
              <p:cNvCxnSpPr/>
              <p:nvPr/>
            </p:nvCxnSpPr>
            <p:spPr>
              <a:xfrm rot="10800000" flipH="1">
                <a:off x="3542574" y="2660687"/>
                <a:ext cx="478800" cy="327600"/>
              </a:xfrm>
              <a:prstGeom prst="straightConnector1">
                <a:avLst/>
              </a:prstGeom>
              <a:noFill/>
              <a:ln w="19050" cap="flat" cmpd="sng">
                <a:solidFill>
                  <a:srgbClr val="FF00FF"/>
                </a:solidFill>
                <a:prstDash val="solid"/>
                <a:round/>
                <a:headEnd type="none" w="lg" len="lg"/>
                <a:tailEnd type="none" w="lg" len="lg"/>
              </a:ln>
            </p:spPr>
          </p:cxnSp>
          <p:cxnSp>
            <p:nvCxnSpPr>
              <p:cNvPr id="374" name="Shape 374"/>
              <p:cNvCxnSpPr/>
              <p:nvPr/>
            </p:nvCxnSpPr>
            <p:spPr>
              <a:xfrm rot="10800000" flipH="1">
                <a:off x="4097150" y="2407924"/>
                <a:ext cx="2067599" cy="202200"/>
              </a:xfrm>
              <a:prstGeom prst="straightConnector1">
                <a:avLst/>
              </a:prstGeom>
              <a:noFill/>
              <a:ln w="19050" cap="flat" cmpd="sng">
                <a:solidFill>
                  <a:srgbClr val="FF00FF"/>
                </a:solidFill>
                <a:prstDash val="solid"/>
                <a:round/>
                <a:headEnd type="none" w="lg" len="lg"/>
                <a:tailEnd type="triangle" w="lg" len="lg"/>
              </a:ln>
            </p:spPr>
          </p:cxnSp>
          <p:cxnSp>
            <p:nvCxnSpPr>
              <p:cNvPr id="375" name="Shape 375"/>
              <p:cNvCxnSpPr/>
              <p:nvPr/>
            </p:nvCxnSpPr>
            <p:spPr>
              <a:xfrm>
                <a:off x="4097150" y="2673175"/>
                <a:ext cx="2130600" cy="276899"/>
              </a:xfrm>
              <a:prstGeom prst="straightConnector1">
                <a:avLst/>
              </a:prstGeom>
              <a:noFill/>
              <a:ln w="19050" cap="flat" cmpd="sng">
                <a:solidFill>
                  <a:srgbClr val="FF00FF"/>
                </a:solidFill>
                <a:prstDash val="solid"/>
                <a:round/>
                <a:headEnd type="none" w="lg" len="lg"/>
                <a:tailEnd type="triangle" w="lg" len="lg"/>
              </a:ln>
            </p:spPr>
          </p:cxnSp>
        </p:grpSp>
      </p:grpSp>
    </p:spTree>
    <p:extLst>
      <p:ext uri="{BB962C8B-B14F-4D97-AF65-F5344CB8AC3E}">
        <p14:creationId xmlns:p14="http://schemas.microsoft.com/office/powerpoint/2010/main" val="17072875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62"/>
                                        </p:tgtEl>
                                      </p:cBhvr>
                                    </p:animEffect>
                                    <p:set>
                                      <p:cBhvr>
                                        <p:cTn id="12" dur="1" fill="hold">
                                          <p:stCondLst>
                                            <p:cond delay="1000"/>
                                          </p:stCondLst>
                                        </p:cTn>
                                        <p:tgtEl>
                                          <p:spTgt spid="3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5"/>
                                        </p:tgtEl>
                                        <p:attrNameLst>
                                          <p:attrName>style.visibility</p:attrName>
                                        </p:attrNameLst>
                                      </p:cBhvr>
                                      <p:to>
                                        <p:strVal val="visible"/>
                                      </p:to>
                                    </p:set>
                                    <p:animEffect transition="in" filter="fade">
                                      <p:cBhvr>
                                        <p:cTn id="17" dur="1000"/>
                                        <p:tgtEl>
                                          <p:spTgt spid="3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365"/>
                                        </p:tgtEl>
                                      </p:cBhvr>
                                    </p:animEffect>
                                    <p:set>
                                      <p:cBhvr>
                                        <p:cTn id="22" dur="1" fill="hold">
                                          <p:stCondLst>
                                            <p:cond delay="1000"/>
                                          </p:stCondLst>
                                        </p:cTn>
                                        <p:tgtEl>
                                          <p:spTgt spid="3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361"/>
                                        </p:tgtEl>
                                      </p:cBhvr>
                                    </p:animEffect>
                                    <p:set>
                                      <p:cBhvr>
                                        <p:cTn id="27" dur="1" fill="hold">
                                          <p:stCondLst>
                                            <p:cond delay="1000"/>
                                          </p:stCondLst>
                                        </p:cTn>
                                        <p:tgtEl>
                                          <p:spTgt spid="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Shape 437"/>
          <p:cNvPicPr preferRelativeResize="0"/>
          <p:nvPr/>
        </p:nvPicPr>
        <p:blipFill>
          <a:blip r:embed="rId3">
            <a:alphaModFix/>
          </a:blip>
          <a:stretch>
            <a:fillRect/>
          </a:stretch>
        </p:blipFill>
        <p:spPr>
          <a:xfrm>
            <a:off x="1508548" y="1497070"/>
            <a:ext cx="5350776" cy="5360932"/>
          </a:xfrm>
          <a:prstGeom prst="rect">
            <a:avLst/>
          </a:prstGeom>
          <a:noFill/>
          <a:ln>
            <a:noFill/>
          </a:ln>
        </p:spPr>
      </p:pic>
      <p:sp>
        <p:nvSpPr>
          <p:cNvPr id="438" name="Shape 438"/>
          <p:cNvSpPr txBox="1">
            <a:spLocks noGrp="1"/>
          </p:cNvSpPr>
          <p:nvPr>
            <p:ph type="title"/>
          </p:nvPr>
        </p:nvSpPr>
        <p:spPr>
          <a:xfrm>
            <a:off x="457200" y="274637"/>
            <a:ext cx="8229600" cy="1143200"/>
          </a:xfrm>
          <a:prstGeom prst="rect">
            <a:avLst/>
          </a:prstGeom>
        </p:spPr>
        <p:txBody>
          <a:bodyPr vert="horz" lIns="121900" tIns="121900" rIns="121900" bIns="121900" rtlCol="0" anchor="b" anchorCtr="0">
            <a:noAutofit/>
          </a:bodyPr>
          <a:lstStyle/>
          <a:p>
            <a:r>
              <a:rPr lang="en" dirty="0"/>
              <a:t>Academic vs Domain Specific</a:t>
            </a:r>
          </a:p>
        </p:txBody>
      </p:sp>
      <p:pic>
        <p:nvPicPr>
          <p:cNvPr id="439" name="Shape 439"/>
          <p:cNvPicPr preferRelativeResize="0"/>
          <p:nvPr/>
        </p:nvPicPr>
        <p:blipFill>
          <a:blip r:embed="rId4">
            <a:alphaModFix/>
          </a:blip>
          <a:stretch>
            <a:fillRect/>
          </a:stretch>
        </p:blipFill>
        <p:spPr>
          <a:xfrm>
            <a:off x="1250076" y="1354499"/>
            <a:ext cx="6378874" cy="5114867"/>
          </a:xfrm>
          <a:prstGeom prst="rect">
            <a:avLst/>
          </a:prstGeom>
          <a:noFill/>
          <a:ln>
            <a:noFill/>
          </a:ln>
        </p:spPr>
      </p:pic>
      <p:sp>
        <p:nvSpPr>
          <p:cNvPr id="440" name="Shape 440"/>
          <p:cNvSpPr txBox="1"/>
          <p:nvPr/>
        </p:nvSpPr>
        <p:spPr>
          <a:xfrm>
            <a:off x="395651" y="1682435"/>
            <a:ext cx="2716199" cy="4904799"/>
          </a:xfrm>
          <a:prstGeom prst="rect">
            <a:avLst/>
          </a:prstGeom>
          <a:noFill/>
          <a:ln>
            <a:noFill/>
          </a:ln>
        </p:spPr>
        <p:txBody>
          <a:bodyPr lIns="121900" tIns="121900" rIns="121900" bIns="121900" anchor="t" anchorCtr="0">
            <a:noAutofit/>
          </a:bodyPr>
          <a:lstStyle/>
          <a:p>
            <a:r>
              <a:rPr lang="en" sz="6400">
                <a:solidFill>
                  <a:srgbClr val="38761D"/>
                </a:solidFill>
              </a:rPr>
              <a:t>book</a:t>
            </a:r>
          </a:p>
          <a:p>
            <a:endParaRPr sz="6400">
              <a:solidFill>
                <a:srgbClr val="38761D"/>
              </a:solidFill>
            </a:endParaRPr>
          </a:p>
          <a:p>
            <a:r>
              <a:rPr lang="en" sz="6400">
                <a:solidFill>
                  <a:srgbClr val="38761D"/>
                </a:solidFill>
              </a:rPr>
              <a:t>food</a:t>
            </a:r>
          </a:p>
          <a:p>
            <a:endParaRPr sz="6400">
              <a:solidFill>
                <a:srgbClr val="38761D"/>
              </a:solidFill>
            </a:endParaRPr>
          </a:p>
          <a:p>
            <a:r>
              <a:rPr lang="en" sz="6400">
                <a:solidFill>
                  <a:srgbClr val="38761D"/>
                </a:solidFill>
              </a:rPr>
              <a:t>tool</a:t>
            </a:r>
          </a:p>
        </p:txBody>
      </p:sp>
      <p:sp>
        <p:nvSpPr>
          <p:cNvPr id="441" name="Shape 441"/>
          <p:cNvSpPr txBox="1"/>
          <p:nvPr/>
        </p:nvSpPr>
        <p:spPr>
          <a:xfrm>
            <a:off x="288726" y="1176202"/>
            <a:ext cx="3389699" cy="5114799"/>
          </a:xfrm>
          <a:prstGeom prst="rect">
            <a:avLst/>
          </a:prstGeom>
          <a:noFill/>
          <a:ln>
            <a:noFill/>
          </a:ln>
        </p:spPr>
        <p:txBody>
          <a:bodyPr lIns="121900" tIns="121900" rIns="121900" bIns="121900" anchor="t" anchorCtr="0">
            <a:noAutofit/>
          </a:bodyPr>
          <a:lstStyle/>
          <a:p>
            <a:r>
              <a:rPr lang="en" sz="6400">
                <a:solidFill>
                  <a:srgbClr val="F1C232"/>
                </a:solidFill>
              </a:rPr>
              <a:t>novel</a:t>
            </a:r>
          </a:p>
          <a:p>
            <a:endParaRPr sz="6400">
              <a:solidFill>
                <a:srgbClr val="F1C232"/>
              </a:solidFill>
            </a:endParaRPr>
          </a:p>
          <a:p>
            <a:r>
              <a:rPr lang="en" sz="6400">
                <a:solidFill>
                  <a:srgbClr val="F1C232"/>
                </a:solidFill>
              </a:rPr>
              <a:t>meal</a:t>
            </a:r>
          </a:p>
          <a:p>
            <a:endParaRPr sz="6400">
              <a:solidFill>
                <a:srgbClr val="F1C232"/>
              </a:solidFill>
            </a:endParaRPr>
          </a:p>
          <a:p>
            <a:r>
              <a:rPr lang="en" sz="6400">
                <a:solidFill>
                  <a:srgbClr val="F1C232"/>
                </a:solidFill>
              </a:rPr>
              <a:t>utensil</a:t>
            </a:r>
          </a:p>
        </p:txBody>
      </p:sp>
      <p:sp>
        <p:nvSpPr>
          <p:cNvPr id="442" name="Shape 442"/>
          <p:cNvSpPr txBox="1"/>
          <p:nvPr/>
        </p:nvSpPr>
        <p:spPr>
          <a:xfrm>
            <a:off x="139025" y="1497068"/>
            <a:ext cx="4106100" cy="5033199"/>
          </a:xfrm>
          <a:prstGeom prst="rect">
            <a:avLst/>
          </a:prstGeom>
          <a:noFill/>
          <a:ln>
            <a:noFill/>
          </a:ln>
        </p:spPr>
        <p:txBody>
          <a:bodyPr lIns="121900" tIns="121900" rIns="121900" bIns="121900" anchor="t" anchorCtr="0">
            <a:noAutofit/>
          </a:bodyPr>
          <a:lstStyle/>
          <a:p>
            <a:r>
              <a:rPr lang="en" sz="6400">
                <a:solidFill>
                  <a:srgbClr val="980000"/>
                </a:solidFill>
              </a:rPr>
              <a:t>prose</a:t>
            </a:r>
          </a:p>
          <a:p>
            <a:endParaRPr sz="6400">
              <a:solidFill>
                <a:srgbClr val="980000"/>
              </a:solidFill>
            </a:endParaRPr>
          </a:p>
          <a:p>
            <a:r>
              <a:rPr lang="en" sz="6400">
                <a:solidFill>
                  <a:srgbClr val="980000"/>
                </a:solidFill>
              </a:rPr>
              <a:t>cuisine</a:t>
            </a:r>
          </a:p>
          <a:p>
            <a:endParaRPr sz="6400">
              <a:solidFill>
                <a:srgbClr val="980000"/>
              </a:solidFill>
            </a:endParaRPr>
          </a:p>
          <a:p>
            <a:r>
              <a:rPr lang="en" sz="6400">
                <a:solidFill>
                  <a:srgbClr val="980000"/>
                </a:solidFill>
              </a:rPr>
              <a:t>apparatus</a:t>
            </a:r>
          </a:p>
        </p:txBody>
      </p:sp>
    </p:spTree>
    <p:extLst>
      <p:ext uri="{BB962C8B-B14F-4D97-AF65-F5344CB8AC3E}">
        <p14:creationId xmlns:p14="http://schemas.microsoft.com/office/powerpoint/2010/main" val="14735241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40"/>
                                        </p:tgtEl>
                                      </p:cBhvr>
                                    </p:animEffect>
                                    <p:set>
                                      <p:cBhvr>
                                        <p:cTn id="12" dur="1" fill="hold">
                                          <p:stCondLst>
                                            <p:cond delay="1000"/>
                                          </p:stCondLst>
                                        </p:cTn>
                                        <p:tgtEl>
                                          <p:spTgt spid="4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1"/>
                                        </p:tgtEl>
                                        <p:attrNameLst>
                                          <p:attrName>style.visibility</p:attrName>
                                        </p:attrNameLst>
                                      </p:cBhvr>
                                      <p:to>
                                        <p:strVal val="visible"/>
                                      </p:to>
                                    </p:set>
                                    <p:animEffect transition="in" filter="fade">
                                      <p:cBhvr>
                                        <p:cTn id="17" dur="1000"/>
                                        <p:tgtEl>
                                          <p:spTgt spid="4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441"/>
                                        </p:tgtEl>
                                      </p:cBhvr>
                                    </p:animEffect>
                                    <p:set>
                                      <p:cBhvr>
                                        <p:cTn id="22" dur="1" fill="hold">
                                          <p:stCondLst>
                                            <p:cond delay="1000"/>
                                          </p:stCondLst>
                                        </p:cTn>
                                        <p:tgtEl>
                                          <p:spTgt spid="4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2"/>
                                        </p:tgtEl>
                                        <p:attrNameLst>
                                          <p:attrName>style.visibility</p:attrName>
                                        </p:attrNameLst>
                                      </p:cBhvr>
                                      <p:to>
                                        <p:strVal val="visible"/>
                                      </p:to>
                                    </p:set>
                                    <p:animEffect transition="in" filter="fade">
                                      <p:cBhvr>
                                        <p:cTn id="27" dur="1000"/>
                                        <p:tgtEl>
                                          <p:spTgt spid="4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42"/>
                                        </p:tgtEl>
                                      </p:cBhvr>
                                    </p:animEffect>
                                    <p:set>
                                      <p:cBhvr>
                                        <p:cTn id="32" dur="1" fill="hold">
                                          <p:stCondLst>
                                            <p:cond delay="1000"/>
                                          </p:stCondLst>
                                        </p:cTn>
                                        <p:tgtEl>
                                          <p:spTgt spid="4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9"/>
                                        </p:tgtEl>
                                      </p:cBhvr>
                                    </p:animEffect>
                                    <p:set>
                                      <p:cBhvr>
                                        <p:cTn id="37" dur="1" fill="hold">
                                          <p:stCondLst>
                                            <p:cond delay="1000"/>
                                          </p:stCondLst>
                                        </p:cTn>
                                        <p:tgtEl>
                                          <p:spTgt spid="4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274637"/>
            <a:ext cx="8229600" cy="639763"/>
          </a:xfrm>
          <a:prstGeom prst="rect">
            <a:avLst/>
          </a:prstGeom>
        </p:spPr>
        <p:txBody>
          <a:bodyPr vert="horz" lIns="121900" tIns="121900" rIns="121900" bIns="121900" rtlCol="0" anchor="b" anchorCtr="0">
            <a:noAutofit/>
          </a:bodyPr>
          <a:lstStyle/>
          <a:p>
            <a:r>
              <a:rPr lang="en" dirty="0" smtClean="0"/>
              <a:t>Word </a:t>
            </a:r>
            <a:r>
              <a:rPr lang="en" dirty="0"/>
              <a:t>Sort</a:t>
            </a:r>
          </a:p>
        </p:txBody>
      </p:sp>
      <p:sp>
        <p:nvSpPr>
          <p:cNvPr id="454" name="Shape 454"/>
          <p:cNvSpPr txBox="1">
            <a:spLocks noGrp="1"/>
          </p:cNvSpPr>
          <p:nvPr>
            <p:ph type="body" idx="1"/>
          </p:nvPr>
        </p:nvSpPr>
        <p:spPr>
          <a:xfrm>
            <a:off x="109627" y="825457"/>
            <a:ext cx="8229600" cy="4967599"/>
          </a:xfrm>
          <a:prstGeom prst="rect">
            <a:avLst/>
          </a:prstGeom>
        </p:spPr>
        <p:txBody>
          <a:bodyPr vert="horz" lIns="121900" tIns="121900" rIns="121900" bIns="121900" rtlCol="0" anchor="t" anchorCtr="0">
            <a:noAutofit/>
          </a:bodyPr>
          <a:lstStyle/>
          <a:p>
            <a:pPr>
              <a:buNone/>
            </a:pPr>
            <a:r>
              <a:rPr lang="en" dirty="0"/>
              <a:t>Place the following words under the appropriate Tier:</a:t>
            </a:r>
          </a:p>
        </p:txBody>
      </p:sp>
      <p:pic>
        <p:nvPicPr>
          <p:cNvPr id="455" name="Shape 455"/>
          <p:cNvPicPr preferRelativeResize="0"/>
          <p:nvPr/>
        </p:nvPicPr>
        <p:blipFill>
          <a:blip r:embed="rId3">
            <a:alphaModFix/>
          </a:blip>
          <a:stretch>
            <a:fillRect/>
          </a:stretch>
        </p:blipFill>
        <p:spPr>
          <a:xfrm>
            <a:off x="21771" y="1905000"/>
            <a:ext cx="3162074" cy="4533967"/>
          </a:xfrm>
          <a:prstGeom prst="rect">
            <a:avLst/>
          </a:prstGeom>
          <a:noFill/>
          <a:ln>
            <a:noFill/>
          </a:ln>
        </p:spPr>
      </p:pic>
      <p:graphicFrame>
        <p:nvGraphicFramePr>
          <p:cNvPr id="456" name="Shape 456"/>
          <p:cNvGraphicFramePr/>
          <p:nvPr>
            <p:extLst>
              <p:ext uri="{D42A27DB-BD31-4B8C-83A1-F6EECF244321}">
                <p14:modId xmlns:p14="http://schemas.microsoft.com/office/powerpoint/2010/main" val="2015172116"/>
              </p:ext>
            </p:extLst>
          </p:nvPr>
        </p:nvGraphicFramePr>
        <p:xfrm>
          <a:off x="3243701" y="1447800"/>
          <a:ext cx="5443100" cy="5105400"/>
        </p:xfrm>
        <a:graphic>
          <a:graphicData uri="http://schemas.openxmlformats.org/drawingml/2006/table">
            <a:tbl>
              <a:tblPr>
                <a:noFill/>
              </a:tblPr>
              <a:tblGrid>
                <a:gridCol w="1224498"/>
                <a:gridCol w="135714"/>
                <a:gridCol w="1088784"/>
                <a:gridCol w="2994104"/>
              </a:tblGrid>
              <a:tr h="1356406">
                <a:tc gridSpan="3">
                  <a:txBody>
                    <a:bodyPr/>
                    <a:lstStyle/>
                    <a:p>
                      <a:pPr lvl="0" rtl="0">
                        <a:spcBef>
                          <a:spcPts val="0"/>
                        </a:spcBef>
                        <a:buNone/>
                      </a:pPr>
                      <a:r>
                        <a:rPr lang="en" sz="2400" b="1" dirty="0"/>
                        <a:t>Tier 2: Academic </a:t>
                      </a:r>
                      <a:r>
                        <a:rPr lang="en" sz="2400" b="1" dirty="0" smtClean="0"/>
                        <a:t>Vocabulary</a:t>
                      </a:r>
                      <a:endParaRPr lang="en" sz="2400" b="1" dirty="0"/>
                    </a:p>
                  </a:txBody>
                  <a:tcPr marL="91425" marR="91425" marT="121900" marB="121900">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lvl="0" rtl="0">
                        <a:spcBef>
                          <a:spcPts val="0"/>
                        </a:spcBef>
                        <a:buNone/>
                      </a:pPr>
                      <a:r>
                        <a:rPr lang="en" sz="2400" b="1" dirty="0"/>
                        <a:t>Tier 3: Domain Specific Vocabulary</a:t>
                      </a:r>
                    </a:p>
                  </a:txBody>
                  <a:tcPr marL="91425" marR="91425" marT="121900" marB="121900">
                    <a:lnB w="12700" cap="flat" cmpd="sng" algn="ctr">
                      <a:solidFill>
                        <a:schemeClr val="tx1"/>
                      </a:solidFill>
                      <a:prstDash val="solid"/>
                      <a:round/>
                      <a:headEnd type="none" w="med" len="med"/>
                      <a:tailEnd type="none" w="med" len="med"/>
                    </a:lnB>
                    <a:solidFill>
                      <a:srgbClr val="FF0000"/>
                    </a:solidFill>
                  </a:tcPr>
                </a:tc>
              </a:tr>
              <a:tr h="3748994">
                <a:tc>
                  <a:txBody>
                    <a:bodyPr/>
                    <a:lstStyle/>
                    <a:p>
                      <a:pPr lvl="0" rtl="0">
                        <a:spcBef>
                          <a:spcPts val="0"/>
                        </a:spcBef>
                        <a:buNone/>
                      </a:pPr>
                      <a:endParaRPr sz="2400" dirty="0"/>
                    </a:p>
                  </a:txBody>
                  <a:tcPr marL="91425" marR="91425" marT="121900" marB="1219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rtl="0">
                        <a:spcBef>
                          <a:spcPts val="0"/>
                        </a:spcBef>
                        <a:buNone/>
                      </a:pPr>
                      <a:endParaRPr sz="2400" dirty="0"/>
                    </a:p>
                  </a:txBody>
                  <a:tcPr marL="91425" marR="91425" marT="121900" marB="1219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rtl="0">
                        <a:spcBef>
                          <a:spcPts val="0"/>
                        </a:spcBef>
                        <a:buNone/>
                      </a:pPr>
                      <a:endParaRPr sz="2400" dirty="0"/>
                    </a:p>
                  </a:txBody>
                  <a:tcPr marL="91425" marR="91425"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934200" y="2862944"/>
            <a:ext cx="2090637" cy="3231654"/>
          </a:xfrm>
          <a:prstGeom prst="rect">
            <a:avLst/>
          </a:prstGeom>
          <a:noFill/>
        </p:spPr>
        <p:txBody>
          <a:bodyPr wrap="none" rtlCol="0">
            <a:spAutoFit/>
          </a:bodyPr>
          <a:lstStyle/>
          <a:p>
            <a:r>
              <a:rPr lang="en-US" sz="2200" dirty="0"/>
              <a:t>Width</a:t>
            </a:r>
          </a:p>
          <a:p>
            <a:r>
              <a:rPr lang="en-US" sz="2200" dirty="0"/>
              <a:t>Tape measure</a:t>
            </a:r>
          </a:p>
          <a:p>
            <a:r>
              <a:rPr lang="en-US" sz="2200" dirty="0"/>
              <a:t>Circumference</a:t>
            </a:r>
          </a:p>
          <a:p>
            <a:r>
              <a:rPr lang="en-US" sz="2200" dirty="0"/>
              <a:t>Quart</a:t>
            </a:r>
          </a:p>
          <a:p>
            <a:r>
              <a:rPr lang="en-US" sz="2200" dirty="0"/>
              <a:t>Kilogram</a:t>
            </a:r>
          </a:p>
          <a:p>
            <a:r>
              <a:rPr lang="en-US" sz="2200" dirty="0"/>
              <a:t>Thermometer</a:t>
            </a:r>
          </a:p>
          <a:p>
            <a:endParaRPr lang="en-US" sz="2400" dirty="0"/>
          </a:p>
          <a:p>
            <a:endParaRPr lang="en-US" sz="2400" dirty="0"/>
          </a:p>
          <a:p>
            <a:endParaRPr lang="en-US" sz="2400" dirty="0"/>
          </a:p>
        </p:txBody>
      </p:sp>
      <p:sp>
        <p:nvSpPr>
          <p:cNvPr id="4" name="TextBox 3"/>
          <p:cNvSpPr txBox="1"/>
          <p:nvPr/>
        </p:nvSpPr>
        <p:spPr>
          <a:xfrm>
            <a:off x="3271701" y="2819400"/>
            <a:ext cx="1492716" cy="4185761"/>
          </a:xfrm>
          <a:prstGeom prst="rect">
            <a:avLst/>
          </a:prstGeom>
          <a:noFill/>
        </p:spPr>
        <p:txBody>
          <a:bodyPr wrap="none" rtlCol="0">
            <a:spAutoFit/>
          </a:bodyPr>
          <a:lstStyle/>
          <a:p>
            <a:r>
              <a:rPr lang="en-US" sz="2200" dirty="0"/>
              <a:t>Height</a:t>
            </a:r>
          </a:p>
          <a:p>
            <a:r>
              <a:rPr lang="en-US" sz="2200" dirty="0"/>
              <a:t>Meter</a:t>
            </a:r>
          </a:p>
          <a:p>
            <a:r>
              <a:rPr lang="en-US" sz="2200" dirty="0"/>
              <a:t>Length</a:t>
            </a:r>
          </a:p>
          <a:p>
            <a:r>
              <a:rPr lang="en-US" sz="2200" dirty="0"/>
              <a:t>Foot</a:t>
            </a:r>
          </a:p>
          <a:p>
            <a:r>
              <a:rPr lang="en-US" sz="2200" dirty="0"/>
              <a:t>Pounds</a:t>
            </a:r>
          </a:p>
          <a:p>
            <a:r>
              <a:rPr lang="en-US" sz="2200" dirty="0"/>
              <a:t>Mile</a:t>
            </a:r>
          </a:p>
          <a:p>
            <a:r>
              <a:rPr lang="en-US" sz="2200" dirty="0"/>
              <a:t>Area</a:t>
            </a:r>
          </a:p>
          <a:p>
            <a:r>
              <a:rPr lang="en-US" sz="2200" dirty="0"/>
              <a:t>Perimeter</a:t>
            </a:r>
          </a:p>
          <a:p>
            <a:r>
              <a:rPr lang="en-US" sz="2200" dirty="0"/>
              <a:t>Scale</a:t>
            </a:r>
          </a:p>
          <a:p>
            <a:r>
              <a:rPr lang="en-US" sz="2200" dirty="0"/>
              <a:t>Radius</a:t>
            </a:r>
          </a:p>
          <a:p>
            <a:r>
              <a:rPr lang="en-US" sz="2200" dirty="0"/>
              <a:t>Distance</a:t>
            </a:r>
          </a:p>
          <a:p>
            <a:endParaRPr lang="en-US" sz="2400" dirty="0"/>
          </a:p>
        </p:txBody>
      </p:sp>
      <p:sp>
        <p:nvSpPr>
          <p:cNvPr id="5" name="TextBox 4"/>
          <p:cNvSpPr txBox="1"/>
          <p:nvPr/>
        </p:nvSpPr>
        <p:spPr>
          <a:xfrm>
            <a:off x="4509073" y="3048000"/>
            <a:ext cx="2196527" cy="2385268"/>
          </a:xfrm>
          <a:prstGeom prst="rect">
            <a:avLst/>
          </a:prstGeom>
          <a:noFill/>
        </p:spPr>
        <p:txBody>
          <a:bodyPr wrap="square" rtlCol="0">
            <a:spAutoFit/>
          </a:bodyPr>
          <a:lstStyle/>
          <a:p>
            <a:pPr lvl="0"/>
            <a:r>
              <a:rPr lang="en-US" sz="2200" dirty="0"/>
              <a:t>Age</a:t>
            </a:r>
          </a:p>
          <a:p>
            <a:pPr lvl="0"/>
            <a:r>
              <a:rPr lang="en-US" sz="2200" dirty="0"/>
              <a:t>Time</a:t>
            </a:r>
          </a:p>
          <a:p>
            <a:pPr lvl="0"/>
            <a:r>
              <a:rPr lang="en-US" sz="1500" dirty="0"/>
              <a:t>Temperature</a:t>
            </a:r>
          </a:p>
          <a:p>
            <a:pPr lvl="0"/>
            <a:r>
              <a:rPr lang="en-US" sz="2200" dirty="0"/>
              <a:t>Cup</a:t>
            </a:r>
          </a:p>
          <a:p>
            <a:pPr lvl="0"/>
            <a:r>
              <a:rPr lang="en-US" sz="2200" dirty="0"/>
              <a:t>Yard</a:t>
            </a:r>
          </a:p>
          <a:p>
            <a:pPr lvl="0"/>
            <a:r>
              <a:rPr lang="en-US" sz="2200" dirty="0"/>
              <a:t>Ruler</a:t>
            </a:r>
          </a:p>
          <a:p>
            <a:endParaRPr lang="en-US" sz="2400" dirty="0"/>
          </a:p>
        </p:txBody>
      </p:sp>
    </p:spTree>
    <p:extLst>
      <p:ext uri="{BB962C8B-B14F-4D97-AF65-F5344CB8AC3E}">
        <p14:creationId xmlns:p14="http://schemas.microsoft.com/office/powerpoint/2010/main" val="33289506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990600"/>
            <a:ext cx="5568537" cy="5488759"/>
          </a:xfrm>
          <a:prstGeom prst="rect">
            <a:avLst/>
          </a:prstGeom>
        </p:spPr>
      </p:pic>
      <p:sp>
        <p:nvSpPr>
          <p:cNvPr id="3" name="Shape 438"/>
          <p:cNvSpPr txBox="1">
            <a:spLocks/>
          </p:cNvSpPr>
          <p:nvPr/>
        </p:nvSpPr>
        <p:spPr>
          <a:xfrm>
            <a:off x="457200" y="274637"/>
            <a:ext cx="8229600" cy="1143200"/>
          </a:xfrm>
          <a:prstGeom prst="rect">
            <a:avLst/>
          </a:prstGeom>
        </p:spPr>
        <p:txBody>
          <a:bodyPr vert="horz" lIns="121900" tIns="121900" rIns="121900" bIns="121900" rtlCol="0" anchor="b" anchorCtr="0">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 dirty="0" smtClean="0"/>
              <a:t>Defining Vocabulary – Frayer Model</a:t>
            </a:r>
            <a:endParaRPr lang="en" dirty="0"/>
          </a:p>
        </p:txBody>
      </p:sp>
    </p:spTree>
    <p:extLst>
      <p:ext uri="{BB962C8B-B14F-4D97-AF65-F5344CB8AC3E}">
        <p14:creationId xmlns:p14="http://schemas.microsoft.com/office/powerpoint/2010/main" val="2533750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381000" y="381000"/>
            <a:ext cx="8229600" cy="1143200"/>
          </a:xfrm>
          <a:prstGeom prst="rect">
            <a:avLst/>
          </a:prstGeom>
        </p:spPr>
        <p:txBody>
          <a:bodyPr vert="horz" lIns="121900" tIns="121900" rIns="121900" bIns="121900" rtlCol="0" anchor="b" anchorCtr="0">
            <a:noAutofit/>
          </a:bodyPr>
          <a:lstStyle/>
          <a:p>
            <a:r>
              <a:rPr lang="en" dirty="0" smtClean="0"/>
              <a:t>Topic/Thesis</a:t>
            </a:r>
            <a:br>
              <a:rPr lang="en" dirty="0" smtClean="0"/>
            </a:br>
            <a:r>
              <a:rPr lang="en" dirty="0" smtClean="0"/>
              <a:t>Body/Conclusion </a:t>
            </a:r>
            <a:endParaRPr lang="en" dirty="0"/>
          </a:p>
        </p:txBody>
      </p:sp>
      <p:pic>
        <p:nvPicPr>
          <p:cNvPr id="559" name="Shape 559"/>
          <p:cNvPicPr preferRelativeResize="0"/>
          <p:nvPr/>
        </p:nvPicPr>
        <p:blipFill>
          <a:blip r:embed="rId3">
            <a:alphaModFix/>
          </a:blip>
          <a:stretch>
            <a:fillRect/>
          </a:stretch>
        </p:blipFill>
        <p:spPr>
          <a:xfrm>
            <a:off x="4009041" y="2"/>
            <a:ext cx="5134969" cy="6857999"/>
          </a:xfrm>
          <a:prstGeom prst="rect">
            <a:avLst/>
          </a:prstGeom>
          <a:noFill/>
          <a:ln>
            <a:noFill/>
          </a:ln>
        </p:spPr>
      </p:pic>
    </p:spTree>
    <p:extLst>
      <p:ext uri="{BB962C8B-B14F-4D97-AF65-F5344CB8AC3E}">
        <p14:creationId xmlns:p14="http://schemas.microsoft.com/office/powerpoint/2010/main" val="3165959913"/>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5185">
            <a:off x="2579451" y="23060"/>
            <a:ext cx="3858662" cy="652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6">
            <a:off x="3063020" y="384939"/>
            <a:ext cx="3754128" cy="634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87645">
            <a:off x="2786189" y="2121726"/>
            <a:ext cx="4307790" cy="373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571"/>
          <p:cNvSpPr txBox="1">
            <a:spLocks/>
          </p:cNvSpPr>
          <p:nvPr/>
        </p:nvSpPr>
        <p:spPr>
          <a:xfrm>
            <a:off x="304800" y="2438400"/>
            <a:ext cx="8229600" cy="1143200"/>
          </a:xfrm>
          <a:prstGeom prst="rect">
            <a:avLst/>
          </a:prstGeom>
        </p:spPr>
        <p:txBody>
          <a:bodyPr vert="horz" lIns="121900" tIns="121900" rIns="121900" bIns="121900" rtlCol="0" anchor="b" anchorCtr="0">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 dirty="0" smtClean="0"/>
              <a:t>Examples</a:t>
            </a:r>
            <a:endParaRPr lang="en" dirty="0"/>
          </a:p>
        </p:txBody>
      </p:sp>
    </p:spTree>
    <p:extLst>
      <p:ext uri="{BB962C8B-B14F-4D97-AF65-F5344CB8AC3E}">
        <p14:creationId xmlns:p14="http://schemas.microsoft.com/office/powerpoint/2010/main" val="14464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429491" y="274636"/>
            <a:ext cx="8229600" cy="1143200"/>
          </a:xfrm>
          <a:prstGeom prst="rect">
            <a:avLst/>
          </a:prstGeom>
        </p:spPr>
        <p:txBody>
          <a:bodyPr vert="horz" lIns="121900" tIns="121900" rIns="121900" bIns="121900" rtlCol="0" anchor="b" anchorCtr="0">
            <a:noAutofit/>
          </a:bodyPr>
          <a:lstStyle/>
          <a:p>
            <a:r>
              <a:rPr lang="en" dirty="0"/>
              <a:t>Variety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4963">
            <a:off x="3096334" y="337498"/>
            <a:ext cx="3746366" cy="625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487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92" y="277091"/>
            <a:ext cx="7893007" cy="6589365"/>
          </a:xfrm>
          <a:prstGeom prst="rect">
            <a:avLst/>
          </a:prstGeom>
        </p:spPr>
      </p:pic>
      <p:pic>
        <p:nvPicPr>
          <p:cNvPr id="4" name="Picture 2" descr="C:\Users\kayte_howell\Pictures\pictures\Metacognition.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4510" y="457199"/>
            <a:ext cx="1546490" cy="1743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994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286000"/>
            <a:ext cx="3276600" cy="792162"/>
          </a:xfrm>
        </p:spPr>
        <p:txBody>
          <a:bodyPr/>
          <a:lstStyle/>
          <a:p>
            <a:r>
              <a:rPr lang="en-US" dirty="0" smtClean="0"/>
              <a:t>Unit Organizer</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5486400" cy="672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614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05051"/>
            <a:ext cx="4548249" cy="50529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257" y="2044606"/>
            <a:ext cx="4399744" cy="4813395"/>
          </a:xfrm>
          <a:prstGeom prst="rect">
            <a:avLst/>
          </a:prstGeom>
        </p:spPr>
      </p:pic>
    </p:spTree>
    <p:extLst>
      <p:ext uri="{BB962C8B-B14F-4D97-AF65-F5344CB8AC3E}">
        <p14:creationId xmlns:p14="http://schemas.microsoft.com/office/powerpoint/2010/main" val="379697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Chart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17" y="1229914"/>
            <a:ext cx="3022827" cy="562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754" y="1"/>
            <a:ext cx="3341111" cy="66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21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3276600" cy="792162"/>
          </a:xfrm>
        </p:spPr>
        <p:txBody>
          <a:bodyPr/>
          <a:lstStyle/>
          <a:p>
            <a:r>
              <a:rPr lang="en-US" dirty="0" smtClean="0"/>
              <a:t>Resource Sheet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
            <a:ext cx="3910695" cy="478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371" y="1926171"/>
            <a:ext cx="4024313" cy="493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698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1024" cy="6858000"/>
          </a:xfrm>
          <a:prstGeom prst="rect">
            <a:avLst/>
          </a:prstGeom>
        </p:spPr>
      </p:pic>
    </p:spTree>
    <p:extLst>
      <p:ext uri="{BB962C8B-B14F-4D97-AF65-F5344CB8AC3E}">
        <p14:creationId xmlns:p14="http://schemas.microsoft.com/office/powerpoint/2010/main" val="345897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89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 y="-14475"/>
            <a:ext cx="9171766" cy="6872475"/>
          </a:xfrm>
          <a:prstGeom prst="rect">
            <a:avLst/>
          </a:prstGeom>
        </p:spPr>
      </p:pic>
      <p:sp>
        <p:nvSpPr>
          <p:cNvPr id="5" name="TextBox 2"/>
          <p:cNvSpPr txBox="1"/>
          <p:nvPr/>
        </p:nvSpPr>
        <p:spPr>
          <a:xfrm>
            <a:off x="-51581" y="5181600"/>
            <a:ext cx="9195581"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latin typeface="Bauhaus 93" panose="04030905020B02020C02" pitchFamily="82" charset="0"/>
              </a:rPr>
              <a:t> Linking to the Standards</a:t>
            </a:r>
            <a:endParaRPr lang="en-US" sz="6600" dirty="0">
              <a:latin typeface="Bauhaus 93" panose="04030905020B02020C02" pitchFamily="82" charset="0"/>
            </a:endParaRPr>
          </a:p>
        </p:txBody>
      </p:sp>
    </p:spTree>
    <p:extLst>
      <p:ext uri="{BB962C8B-B14F-4D97-AF65-F5344CB8AC3E}">
        <p14:creationId xmlns:p14="http://schemas.microsoft.com/office/powerpoint/2010/main" val="181817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0" y="8541"/>
            <a:ext cx="8229600" cy="713731"/>
          </a:xfrm>
          <a:prstGeom prst="rect">
            <a:avLst/>
          </a:prstGeom>
        </p:spPr>
        <p:txBody>
          <a:bodyPr vert="horz" lIns="121900" tIns="121900" rIns="121900" bIns="121900" rtlCol="0" anchor="b" anchorCtr="0">
            <a:noAutofit/>
          </a:bodyPr>
          <a:lstStyle/>
          <a:p>
            <a:r>
              <a:rPr lang="en" sz="3200" dirty="0" smtClean="0"/>
              <a:t>From </a:t>
            </a:r>
            <a:r>
              <a:rPr lang="en" sz="3200" dirty="0"/>
              <a:t>Active Reading to Writing</a:t>
            </a:r>
          </a:p>
        </p:txBody>
      </p:sp>
      <p:grpSp>
        <p:nvGrpSpPr>
          <p:cNvPr id="5" name="Group 4"/>
          <p:cNvGrpSpPr/>
          <p:nvPr/>
        </p:nvGrpSpPr>
        <p:grpSpPr>
          <a:xfrm>
            <a:off x="3312270" y="898475"/>
            <a:ext cx="5066458" cy="5154977"/>
            <a:chOff x="240647" y="870433"/>
            <a:chExt cx="5066458" cy="386623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3385">
              <a:off x="2544574" y="870433"/>
              <a:ext cx="2762531" cy="368337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48500">
              <a:off x="240647" y="1063378"/>
              <a:ext cx="2754966" cy="3673288"/>
            </a:xfrm>
            <a:prstGeom prst="rect">
              <a:avLst/>
            </a:prstGeom>
          </p:spPr>
        </p:pic>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050" y="1222049"/>
            <a:ext cx="2758620" cy="490421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018751" y="2285730"/>
            <a:ext cx="4940204" cy="277886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05066">
            <a:off x="-857578" y="2228216"/>
            <a:ext cx="4727377" cy="2659150"/>
          </a:xfrm>
          <a:prstGeom prst="rect">
            <a:avLst/>
          </a:prstGeom>
        </p:spPr>
      </p:pic>
    </p:spTree>
    <p:extLst>
      <p:ext uri="{BB962C8B-B14F-4D97-AF65-F5344CB8AC3E}">
        <p14:creationId xmlns:p14="http://schemas.microsoft.com/office/powerpoint/2010/main" val="34985812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30161"/>
            <a:ext cx="8229600" cy="715961"/>
          </a:xfrm>
          <a:prstGeom prst="rect">
            <a:avLst/>
          </a:prstGeom>
        </p:spPr>
        <p:txBody>
          <a:bodyPr vert="horz" lIns="121900" tIns="121900" rIns="121900" bIns="121900" rtlCol="0" anchor="b" anchorCtr="0">
            <a:noAutofit/>
          </a:bodyPr>
          <a:lstStyle/>
          <a:p>
            <a:r>
              <a:rPr lang="en" dirty="0" smtClean="0"/>
              <a:t>Response </a:t>
            </a:r>
            <a:r>
              <a:rPr lang="en" dirty="0"/>
              <a:t>Starters</a:t>
            </a:r>
          </a:p>
        </p:txBody>
      </p:sp>
      <p:sp>
        <p:nvSpPr>
          <p:cNvPr id="101" name="Shape 101"/>
          <p:cNvSpPr txBox="1">
            <a:spLocks noGrp="1"/>
          </p:cNvSpPr>
          <p:nvPr>
            <p:ph type="body" idx="1"/>
          </p:nvPr>
        </p:nvSpPr>
        <p:spPr>
          <a:xfrm>
            <a:off x="457200" y="1600202"/>
            <a:ext cx="8229600" cy="4967599"/>
          </a:xfrm>
          <a:prstGeom prst="rect">
            <a:avLst/>
          </a:prstGeom>
        </p:spPr>
        <p:txBody>
          <a:bodyPr vert="horz" lIns="121900" tIns="121900" rIns="121900" bIns="121900" rtlCol="0" anchor="t" anchorCtr="0">
            <a:noAutofit/>
          </a:bodyPr>
          <a:lstStyle/>
          <a:p>
            <a:pPr algn="ctr">
              <a:lnSpc>
                <a:spcPct val="150000"/>
              </a:lnSpc>
              <a:buClr>
                <a:schemeClr val="dk1"/>
              </a:buClr>
              <a:buNone/>
            </a:pPr>
            <a:endParaRPr sz="2133" b="1">
              <a:latin typeface="Times New Roman"/>
              <a:ea typeface="Times New Roman"/>
              <a:cs typeface="Times New Roman"/>
              <a:sym typeface="Times New Roman"/>
            </a:endParaRPr>
          </a:p>
          <a:p>
            <a:pPr>
              <a:buNone/>
            </a:pPr>
            <a:endParaRPr/>
          </a:p>
        </p:txBody>
      </p:sp>
      <p:pic>
        <p:nvPicPr>
          <p:cNvPr id="102" name="Shape 102"/>
          <p:cNvPicPr preferRelativeResize="0"/>
          <p:nvPr/>
        </p:nvPicPr>
        <p:blipFill>
          <a:blip r:embed="rId3">
            <a:alphaModFix/>
          </a:blip>
          <a:stretch>
            <a:fillRect/>
          </a:stretch>
        </p:blipFill>
        <p:spPr>
          <a:xfrm>
            <a:off x="2779751" y="661400"/>
            <a:ext cx="5830849" cy="2767600"/>
          </a:xfrm>
          <a:prstGeom prst="rect">
            <a:avLst/>
          </a:prstGeom>
          <a:noFill/>
          <a:ln>
            <a:noFill/>
          </a:ln>
        </p:spPr>
      </p:pic>
      <p:grpSp>
        <p:nvGrpSpPr>
          <p:cNvPr id="3" name="Group 2"/>
          <p:cNvGrpSpPr/>
          <p:nvPr/>
        </p:nvGrpSpPr>
        <p:grpSpPr>
          <a:xfrm>
            <a:off x="888508" y="1167930"/>
            <a:ext cx="2464292" cy="5527241"/>
            <a:chOff x="566806" y="1167930"/>
            <a:chExt cx="2464292" cy="5527241"/>
          </a:xfrm>
        </p:grpSpPr>
        <p:pic>
          <p:nvPicPr>
            <p:cNvPr id="104" name="Shape 104"/>
            <p:cNvPicPr preferRelativeResize="0"/>
            <p:nvPr/>
          </p:nvPicPr>
          <p:blipFill>
            <a:blip r:embed="rId4">
              <a:alphaModFix/>
            </a:blip>
            <a:stretch>
              <a:fillRect/>
            </a:stretch>
          </p:blipFill>
          <p:spPr>
            <a:xfrm rot="-1059151">
              <a:off x="566806" y="1174404"/>
              <a:ext cx="1448382" cy="552076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25814">
              <a:off x="1650324" y="1167930"/>
              <a:ext cx="1380774" cy="5501180"/>
            </a:xfrm>
            <a:prstGeom prst="rect">
              <a:avLst/>
            </a:prstGeom>
          </p:spPr>
        </p:pic>
      </p:grpSp>
    </p:spTree>
    <p:extLst>
      <p:ext uri="{BB962C8B-B14F-4D97-AF65-F5344CB8AC3E}">
        <p14:creationId xmlns:p14="http://schemas.microsoft.com/office/powerpoint/2010/main" val="1402593311"/>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62</TotalTime>
  <Words>2491</Words>
  <Application>Microsoft Office PowerPoint</Application>
  <PresentationFormat>On-screen Show (4:3)</PresentationFormat>
  <Paragraphs>139</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Foundation skills</vt:lpstr>
      <vt:lpstr>Objective</vt:lpstr>
      <vt:lpstr>Unit Organizer</vt:lpstr>
      <vt:lpstr>Resource Sheet</vt:lpstr>
      <vt:lpstr>PowerPoint Presentation</vt:lpstr>
      <vt:lpstr>PowerPoint Presentation</vt:lpstr>
      <vt:lpstr>PowerPoint Presentation</vt:lpstr>
      <vt:lpstr>From Active Reading to Writing</vt:lpstr>
      <vt:lpstr>Response Starters</vt:lpstr>
      <vt:lpstr>Color Coding</vt:lpstr>
      <vt:lpstr>PowerPoint Presentation</vt:lpstr>
      <vt:lpstr>PowerPoint Presentation</vt:lpstr>
      <vt:lpstr>Student Sample:</vt:lpstr>
      <vt:lpstr>Circle One, Underline a Few</vt:lpstr>
      <vt:lpstr>PowerPoint Presentation</vt:lpstr>
      <vt:lpstr>Quotation Response</vt:lpstr>
      <vt:lpstr>Quotation Response</vt:lpstr>
      <vt:lpstr>PowerPoint Presentation</vt:lpstr>
      <vt:lpstr>Text Features</vt:lpstr>
      <vt:lpstr>PowerPoint Presentation</vt:lpstr>
      <vt:lpstr>2 Column Notes</vt:lpstr>
      <vt:lpstr>Informal Outline</vt:lpstr>
      <vt:lpstr>Academic vs Domain Specific</vt:lpstr>
      <vt:lpstr>Word Sort</vt:lpstr>
      <vt:lpstr>PowerPoint Presentation</vt:lpstr>
      <vt:lpstr>Topic/Thesis Body/Conclusion </vt:lpstr>
      <vt:lpstr>PowerPoint Presentation</vt:lpstr>
      <vt:lpstr>Variety</vt:lpstr>
      <vt:lpstr>PowerPoint Presentation</vt:lpstr>
      <vt:lpstr>Variety</vt:lpstr>
      <vt:lpstr>Circle Chart</vt:lpstr>
    </vt:vector>
  </TitlesOfParts>
  <Company>Great Falls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skills</dc:title>
  <dc:creator>Sarah Milling</dc:creator>
  <cp:lastModifiedBy>Sarah Milling</cp:lastModifiedBy>
  <cp:revision>6</cp:revision>
  <dcterms:created xsi:type="dcterms:W3CDTF">2015-10-04T21:42:13Z</dcterms:created>
  <dcterms:modified xsi:type="dcterms:W3CDTF">2015-10-04T22:44:34Z</dcterms:modified>
</cp:coreProperties>
</file>